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heme/themeOverride1.xml" ContentType="application/vnd.openxmlformats-officedocument.themeOverr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4"/>
  </p:sldMasterIdLst>
  <p:notesMasterIdLst>
    <p:notesMasterId r:id="rId36"/>
  </p:notesMasterIdLst>
  <p:handoutMasterIdLst>
    <p:handoutMasterId r:id="rId37"/>
  </p:handoutMasterIdLst>
  <p:sldIdLst>
    <p:sldId id="291" r:id="rId5"/>
    <p:sldId id="983" r:id="rId6"/>
    <p:sldId id="984" r:id="rId7"/>
    <p:sldId id="279" r:id="rId8"/>
    <p:sldId id="943" r:id="rId9"/>
    <p:sldId id="963" r:id="rId10"/>
    <p:sldId id="960" r:id="rId11"/>
    <p:sldId id="956" r:id="rId12"/>
    <p:sldId id="955" r:id="rId13"/>
    <p:sldId id="948" r:id="rId14"/>
    <p:sldId id="951" r:id="rId15"/>
    <p:sldId id="952" r:id="rId16"/>
    <p:sldId id="953" r:id="rId17"/>
    <p:sldId id="954" r:id="rId18"/>
    <p:sldId id="957" r:id="rId19"/>
    <p:sldId id="958" r:id="rId20"/>
    <p:sldId id="979" r:id="rId21"/>
    <p:sldId id="964" r:id="rId22"/>
    <p:sldId id="974" r:id="rId23"/>
    <p:sldId id="987" r:id="rId24"/>
    <p:sldId id="981" r:id="rId25"/>
    <p:sldId id="978" r:id="rId26"/>
    <p:sldId id="986" r:id="rId27"/>
    <p:sldId id="988" r:id="rId28"/>
    <p:sldId id="989" r:id="rId29"/>
    <p:sldId id="965" r:id="rId30"/>
    <p:sldId id="990" r:id="rId31"/>
    <p:sldId id="947" r:id="rId32"/>
    <p:sldId id="969" r:id="rId33"/>
    <p:sldId id="967" r:id="rId34"/>
    <p:sldId id="968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D58"/>
    <a:srgbClr val="E48276"/>
    <a:srgbClr val="7D6694"/>
    <a:srgbClr val="1A8BA9"/>
    <a:srgbClr val="FFFFFF"/>
    <a:srgbClr val="8DC21F"/>
    <a:srgbClr val="FFCCFF"/>
    <a:srgbClr val="CC66FF"/>
    <a:srgbClr val="EC6272"/>
    <a:srgbClr val="E41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6A3533-C415-AA49-B3D0-BE701FBE78D8}" v="33" dt="2024-08-26T11:02:06.952"/>
    <p1510:client id="{40889D7F-BE08-1826-8A49-22CB211D012A}" v="231" dt="2024-08-26T10:51:56.084"/>
    <p1510:client id="{4D8CDA1A-3C8E-4613-AB35-968D72D4B80C}" v="673" dt="2024-08-26T10:59:48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0" autoAdjust="0"/>
    <p:restoredTop sz="91738" autoAdjust="0"/>
  </p:normalViewPr>
  <p:slideViewPr>
    <p:cSldViewPr snapToGrid="0">
      <p:cViewPr varScale="1">
        <p:scale>
          <a:sx n="58" d="100"/>
          <a:sy n="58" d="100"/>
        </p:scale>
        <p:origin x="1448" y="44"/>
      </p:cViewPr>
      <p:guideLst/>
    </p:cSldViewPr>
  </p:slideViewPr>
  <p:outlineViewPr>
    <p:cViewPr>
      <p:scale>
        <a:sx n="33" d="100"/>
        <a:sy n="33" d="100"/>
      </p:scale>
      <p:origin x="0" y="-8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98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6.xml"/><Relationship Id="rId3" Type="http://schemas.openxmlformats.org/officeDocument/2006/relationships/slide" Target="slides/slide10.xml"/><Relationship Id="rId7" Type="http://schemas.openxmlformats.org/officeDocument/2006/relationships/slide" Target="slides/slide17.xml"/><Relationship Id="rId2" Type="http://schemas.openxmlformats.org/officeDocument/2006/relationships/slide" Target="slides/slide6.xml"/><Relationship Id="rId1" Type="http://schemas.openxmlformats.org/officeDocument/2006/relationships/slide" Target="slides/slide1.xml"/><Relationship Id="rId6" Type="http://schemas.openxmlformats.org/officeDocument/2006/relationships/slide" Target="slides/slide13.xml"/><Relationship Id="rId5" Type="http://schemas.openxmlformats.org/officeDocument/2006/relationships/slide" Target="slides/slide12.xml"/><Relationship Id="rId4" Type="http://schemas.openxmlformats.org/officeDocument/2006/relationships/slide" Target="slides/slide11.xml"/><Relationship Id="rId9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rPr>
            <a:t>前情提要</a:t>
          </a:r>
          <a:endParaRPr lang="en-US" sz="1400" b="1"/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總結</a:t>
          </a:r>
          <a:r>
            <a:rPr lang="en-US" altLang="zh-TW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&amp;</a:t>
          </a: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未來展望</a:t>
          </a:r>
          <a:endParaRPr lang="en-US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總結</a:t>
          </a:r>
          <a:r>
            <a:rPr lang="en-US" altLang="zh-TW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&amp;</a:t>
          </a: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未來展望</a:t>
          </a:r>
          <a:endParaRPr lang="en-US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總結</a:t>
          </a:r>
          <a:r>
            <a:rPr lang="en-US" altLang="zh-TW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&amp;</a:t>
          </a: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未來展望</a:t>
          </a:r>
          <a:endParaRPr lang="en-US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rPr>
            <a:t>前情提要</a:t>
          </a:r>
          <a:endParaRPr lang="en-US" sz="1400" b="1"/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總結</a:t>
          </a:r>
          <a:r>
            <a:rPr lang="en-US" altLang="zh-TW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&amp;</a:t>
          </a: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未來展望</a:t>
          </a:r>
          <a:endParaRPr lang="en-US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0F976A-297C-4646-8394-62EC86B8B9C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AEF3A52-AA4B-4D7A-A5A4-A6A84872FEE0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>
            <a:buFontTx/>
            <a:buChar char="-"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7BC97421-92E6-4D3C-81D4-C917DBEB9C34}" type="parTrans" cxnId="{A50C6EDC-1968-46AD-87AD-E5F1F26B6E64}">
      <dgm:prSet/>
      <dgm:spPr/>
      <dgm:t>
        <a:bodyPr/>
        <a:lstStyle/>
        <a:p>
          <a:endParaRPr lang="en-US"/>
        </a:p>
      </dgm:t>
    </dgm:pt>
    <dgm:pt modelId="{3998B3BB-89B2-4378-8699-4E7BFEAC8CA4}" type="sibTrans" cxnId="{A50C6EDC-1968-46AD-87AD-E5F1F26B6E64}">
      <dgm:prSet/>
      <dgm:spPr/>
      <dgm:t>
        <a:bodyPr/>
        <a:lstStyle/>
        <a:p>
          <a:endParaRPr lang="en-US"/>
        </a:p>
      </dgm:t>
    </dgm:pt>
    <dgm:pt modelId="{713869CD-9C68-4403-940A-0D9A327D194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529365-E5D4-4201-BCCD-91D54990A740}" type="parTrans" cxnId="{A29F50DD-0ED0-44A3-9655-21E9CEF16B1D}">
      <dgm:prSet/>
      <dgm:spPr/>
      <dgm:t>
        <a:bodyPr/>
        <a:lstStyle/>
        <a:p>
          <a:endParaRPr lang="en-US"/>
        </a:p>
      </dgm:t>
    </dgm:pt>
    <dgm:pt modelId="{D2B0D27E-B4A7-4220-B1FC-FB6AB377F154}" type="sibTrans" cxnId="{A29F50DD-0ED0-44A3-9655-21E9CEF16B1D}">
      <dgm:prSet/>
      <dgm:spPr/>
      <dgm:t>
        <a:bodyPr/>
        <a:lstStyle/>
        <a:p>
          <a:endParaRPr lang="en-US"/>
        </a:p>
      </dgm:t>
    </dgm:pt>
    <dgm:pt modelId="{0ADA372A-FD0C-45D6-AD0F-1D63C354F6A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A96AF5-2D67-432D-A84B-9B320128FD90}" type="parTrans" cxnId="{80CDBB71-8FDA-42D1-80CD-D82F9E707718}">
      <dgm:prSet/>
      <dgm:spPr/>
      <dgm:t>
        <a:bodyPr/>
        <a:lstStyle/>
        <a:p>
          <a:endParaRPr lang="en-US"/>
        </a:p>
      </dgm:t>
    </dgm:pt>
    <dgm:pt modelId="{B79494D3-1ABB-410C-B215-EB899C862584}" type="sibTrans" cxnId="{80CDBB71-8FDA-42D1-80CD-D82F9E707718}">
      <dgm:prSet/>
      <dgm:spPr/>
      <dgm:t>
        <a:bodyPr/>
        <a:lstStyle/>
        <a:p>
          <a:endParaRPr lang="en-US"/>
        </a:p>
      </dgm:t>
    </dgm:pt>
    <dgm:pt modelId="{E0D18D36-6977-444A-8292-4B764FEB882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F28DC9-E164-4BE8-9377-D5A123D78F1E}" type="parTrans" cxnId="{C7D66D8C-C292-483F-AA0F-2F4D545DA557}">
      <dgm:prSet/>
      <dgm:spPr/>
      <dgm:t>
        <a:bodyPr/>
        <a:lstStyle/>
        <a:p>
          <a:endParaRPr lang="en-US"/>
        </a:p>
      </dgm:t>
    </dgm:pt>
    <dgm:pt modelId="{0072125D-A8D4-4ADE-913F-2535B1AD915C}" type="sibTrans" cxnId="{C7D66D8C-C292-483F-AA0F-2F4D545DA557}">
      <dgm:prSet/>
      <dgm:spPr/>
      <dgm:t>
        <a:bodyPr/>
        <a:lstStyle/>
        <a:p>
          <a:endParaRPr lang="en-US"/>
        </a:p>
      </dgm:t>
    </dgm:pt>
    <dgm:pt modelId="{58411FC7-31BA-4902-B512-46BED3427D0D}" type="pres">
      <dgm:prSet presAssocID="{3A0F976A-297C-4646-8394-62EC86B8B9C9}" presName="Name0" presStyleCnt="0">
        <dgm:presLayoutVars>
          <dgm:dir/>
          <dgm:resizeHandles val="exact"/>
        </dgm:presLayoutVars>
      </dgm:prSet>
      <dgm:spPr/>
    </dgm:pt>
    <dgm:pt modelId="{C7D802A9-CECD-4053-B8BC-76A51B343F02}" type="pres">
      <dgm:prSet presAssocID="{AAEF3A52-AA4B-4D7A-A5A4-A6A84872FEE0}" presName="parTxOnly" presStyleLbl="node1" presStyleIdx="0" presStyleCnt="4">
        <dgm:presLayoutVars>
          <dgm:bulletEnabled val="1"/>
        </dgm:presLayoutVars>
      </dgm:prSet>
      <dgm:spPr/>
    </dgm:pt>
    <dgm:pt modelId="{E37B8D9B-F2CC-4001-9005-8724A648F4E0}" type="pres">
      <dgm:prSet presAssocID="{3998B3BB-89B2-4378-8699-4E7BFEAC8CA4}" presName="parSpace" presStyleCnt="0"/>
      <dgm:spPr/>
    </dgm:pt>
    <dgm:pt modelId="{E9F3973D-8E1A-4F87-BCC8-E8638B46082D}" type="pres">
      <dgm:prSet presAssocID="{713869CD-9C68-4403-940A-0D9A327D1948}" presName="parTxOnly" presStyleLbl="node1" presStyleIdx="1" presStyleCnt="4">
        <dgm:presLayoutVars>
          <dgm:bulletEnabled val="1"/>
        </dgm:presLayoutVars>
      </dgm:prSet>
      <dgm:spPr/>
    </dgm:pt>
    <dgm:pt modelId="{25D1D44A-7FFB-451C-BCF1-0941FD259AAC}" type="pres">
      <dgm:prSet presAssocID="{D2B0D27E-B4A7-4220-B1FC-FB6AB377F154}" presName="parSpace" presStyleCnt="0"/>
      <dgm:spPr/>
    </dgm:pt>
    <dgm:pt modelId="{E6B4FADC-241D-4361-9D84-D521C7094F93}" type="pres">
      <dgm:prSet presAssocID="{0ADA372A-FD0C-45D6-AD0F-1D63C354F6A0}" presName="parTxOnly" presStyleLbl="node1" presStyleIdx="2" presStyleCnt="4">
        <dgm:presLayoutVars>
          <dgm:bulletEnabled val="1"/>
        </dgm:presLayoutVars>
      </dgm:prSet>
      <dgm:spPr/>
    </dgm:pt>
    <dgm:pt modelId="{C1615C80-937D-48AA-9673-6C1ABD9439D7}" type="pres">
      <dgm:prSet presAssocID="{B79494D3-1ABB-410C-B215-EB899C862584}" presName="parSpace" presStyleCnt="0"/>
      <dgm:spPr/>
    </dgm:pt>
    <dgm:pt modelId="{EDB08430-DA7F-4DF8-883D-96A875D012CB}" type="pres">
      <dgm:prSet presAssocID="{E0D18D36-6977-444A-8292-4B764FEB882C}" presName="parTxOnly" presStyleLbl="node1" presStyleIdx="3" presStyleCnt="4" custLinFactNeighborX="4252" custLinFactNeighborY="10198">
        <dgm:presLayoutVars>
          <dgm:bulletEnabled val="1"/>
        </dgm:presLayoutVars>
      </dgm:prSet>
      <dgm:spPr/>
    </dgm:pt>
  </dgm:ptLst>
  <dgm:cxnLst>
    <dgm:cxn modelId="{80CDBB71-8FDA-42D1-80CD-D82F9E707718}" srcId="{3A0F976A-297C-4646-8394-62EC86B8B9C9}" destId="{0ADA372A-FD0C-45D6-AD0F-1D63C354F6A0}" srcOrd="2" destOrd="0" parTransId="{3DA96AF5-2D67-432D-A84B-9B320128FD90}" sibTransId="{B79494D3-1ABB-410C-B215-EB899C862584}"/>
    <dgm:cxn modelId="{11262B54-CC0A-4A45-8756-F16C7B12D923}" type="presOf" srcId="{E0D18D36-6977-444A-8292-4B764FEB882C}" destId="{EDB08430-DA7F-4DF8-883D-96A875D012CB}" srcOrd="0" destOrd="0" presId="urn:microsoft.com/office/officeart/2005/8/layout/hChevron3"/>
    <dgm:cxn modelId="{B0286D79-65A5-419C-A764-0477E7195A03}" type="presOf" srcId="{3A0F976A-297C-4646-8394-62EC86B8B9C9}" destId="{58411FC7-31BA-4902-B512-46BED3427D0D}" srcOrd="0" destOrd="0" presId="urn:microsoft.com/office/officeart/2005/8/layout/hChevron3"/>
    <dgm:cxn modelId="{C7D66D8C-C292-483F-AA0F-2F4D545DA557}" srcId="{3A0F976A-297C-4646-8394-62EC86B8B9C9}" destId="{E0D18D36-6977-444A-8292-4B764FEB882C}" srcOrd="3" destOrd="0" parTransId="{0FF28DC9-E164-4BE8-9377-D5A123D78F1E}" sibTransId="{0072125D-A8D4-4ADE-913F-2535B1AD915C}"/>
    <dgm:cxn modelId="{71F4348D-7123-40F0-9020-A113E191F806}" type="presOf" srcId="{AAEF3A52-AA4B-4D7A-A5A4-A6A84872FEE0}" destId="{C7D802A9-CECD-4053-B8BC-76A51B343F02}" srcOrd="0" destOrd="0" presId="urn:microsoft.com/office/officeart/2005/8/layout/hChevron3"/>
    <dgm:cxn modelId="{DBF53CB0-5E50-4762-B21A-3B6B4D252DDF}" type="presOf" srcId="{0ADA372A-FD0C-45D6-AD0F-1D63C354F6A0}" destId="{E6B4FADC-241D-4361-9D84-D521C7094F93}" srcOrd="0" destOrd="0" presId="urn:microsoft.com/office/officeart/2005/8/layout/hChevron3"/>
    <dgm:cxn modelId="{A50C6EDC-1968-46AD-87AD-E5F1F26B6E64}" srcId="{3A0F976A-297C-4646-8394-62EC86B8B9C9}" destId="{AAEF3A52-AA4B-4D7A-A5A4-A6A84872FEE0}" srcOrd="0" destOrd="0" parTransId="{7BC97421-92E6-4D3C-81D4-C917DBEB9C34}" sibTransId="{3998B3BB-89B2-4378-8699-4E7BFEAC8CA4}"/>
    <dgm:cxn modelId="{A29F50DD-0ED0-44A3-9655-21E9CEF16B1D}" srcId="{3A0F976A-297C-4646-8394-62EC86B8B9C9}" destId="{713869CD-9C68-4403-940A-0D9A327D1948}" srcOrd="1" destOrd="0" parTransId="{94529365-E5D4-4201-BCCD-91D54990A740}" sibTransId="{D2B0D27E-B4A7-4220-B1FC-FB6AB377F154}"/>
    <dgm:cxn modelId="{10400EE5-8520-4DF7-A978-4A7EBFEA837D}" type="presOf" srcId="{713869CD-9C68-4403-940A-0D9A327D1948}" destId="{E9F3973D-8E1A-4F87-BCC8-E8638B46082D}" srcOrd="0" destOrd="0" presId="urn:microsoft.com/office/officeart/2005/8/layout/hChevron3"/>
    <dgm:cxn modelId="{D3C0FB53-3500-40F2-8CB4-BF533D0C999E}" type="presParOf" srcId="{58411FC7-31BA-4902-B512-46BED3427D0D}" destId="{C7D802A9-CECD-4053-B8BC-76A51B343F02}" srcOrd="0" destOrd="0" presId="urn:microsoft.com/office/officeart/2005/8/layout/hChevron3"/>
    <dgm:cxn modelId="{994467FE-9731-40F9-90BB-99EB12020143}" type="presParOf" srcId="{58411FC7-31BA-4902-B512-46BED3427D0D}" destId="{E37B8D9B-F2CC-4001-9005-8724A648F4E0}" srcOrd="1" destOrd="0" presId="urn:microsoft.com/office/officeart/2005/8/layout/hChevron3"/>
    <dgm:cxn modelId="{1050C2CF-646C-45E4-8958-0ED022C33035}" type="presParOf" srcId="{58411FC7-31BA-4902-B512-46BED3427D0D}" destId="{E9F3973D-8E1A-4F87-BCC8-E8638B46082D}" srcOrd="2" destOrd="0" presId="urn:microsoft.com/office/officeart/2005/8/layout/hChevron3"/>
    <dgm:cxn modelId="{ECC759C1-E2CE-4D5E-8A65-5D2D3F9B14BA}" type="presParOf" srcId="{58411FC7-31BA-4902-B512-46BED3427D0D}" destId="{25D1D44A-7FFB-451C-BCF1-0941FD259AAC}" srcOrd="3" destOrd="0" presId="urn:microsoft.com/office/officeart/2005/8/layout/hChevron3"/>
    <dgm:cxn modelId="{58FC68DA-D6BB-4B2A-A09C-083A96A54B79}" type="presParOf" srcId="{58411FC7-31BA-4902-B512-46BED3427D0D}" destId="{E6B4FADC-241D-4361-9D84-D521C7094F93}" srcOrd="4" destOrd="0" presId="urn:microsoft.com/office/officeart/2005/8/layout/hChevron3"/>
    <dgm:cxn modelId="{B23E3691-3B4B-4854-9C53-7C9CE286122A}" type="presParOf" srcId="{58411FC7-31BA-4902-B512-46BED3427D0D}" destId="{C1615C80-937D-48AA-9673-6C1ABD9439D7}" srcOrd="5" destOrd="0" presId="urn:microsoft.com/office/officeart/2005/8/layout/hChevron3"/>
    <dgm:cxn modelId="{688C9BFC-8BEC-4F10-908A-74C79C3F3F46}" type="presParOf" srcId="{58411FC7-31BA-4902-B512-46BED3427D0D}" destId="{EDB08430-DA7F-4DF8-883D-96A875D012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前情提要</a:t>
          </a:r>
          <a:endParaRPr lang="en-US" sz="1400" b="1" kern="1200"/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總結</a:t>
          </a:r>
          <a:r>
            <a:rPr lang="en-US" altLang="zh-TW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&amp;</a:t>
          </a: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未來展望</a:t>
          </a:r>
          <a:endParaRPr lang="en-US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5967412" y="0"/>
        <a:ext cx="1931987" cy="4572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總結</a:t>
          </a:r>
          <a:r>
            <a:rPr lang="en-US" altLang="zh-TW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&amp;</a:t>
          </a: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未來展望</a:t>
          </a:r>
          <a:endParaRPr lang="en-US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5967412" y="0"/>
        <a:ext cx="1931987" cy="4572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總結</a:t>
          </a:r>
          <a:r>
            <a:rPr lang="en-US" altLang="zh-TW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&amp;</a:t>
          </a: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未來展望</a:t>
          </a:r>
          <a:endParaRPr lang="en-US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5967412" y="0"/>
        <a:ext cx="1931987" cy="457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前情提要</a:t>
          </a:r>
          <a:endParaRPr lang="en-US" sz="1400" b="1" kern="1200"/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部門與課程比對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測試階段</a:t>
          </a:r>
          <a:endParaRPr lang="en-US" altLang="zh-TW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總結</a:t>
          </a:r>
          <a:r>
            <a:rPr lang="en-US" altLang="zh-TW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&amp;</a:t>
          </a:r>
          <a:r>
            <a:rPr lang="zh-TW" altLang="en-US" sz="1400" b="1" kern="120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未來展望</a:t>
          </a:r>
          <a:endParaRPr lang="en-US" sz="1400" b="1" kern="1200">
            <a:solidFill>
              <a:prstClr val="black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5967412" y="0"/>
        <a:ext cx="1931987" cy="457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802A9-CECD-4053-B8BC-76A51B343F02}">
      <dsp:nvSpPr>
        <dsp:cNvPr id="0" name=""/>
        <dsp:cNvSpPr/>
      </dsp:nvSpPr>
      <dsp:spPr>
        <a:xfrm>
          <a:off x="2381" y="0"/>
          <a:ext cx="2389187" cy="457200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zh-TW" altLang="en-US" sz="1400" kern="1200">
              <a:solidFill>
                <a:srgbClr val="E7E6E6">
                  <a:lumMod val="7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前情提要</a:t>
          </a:r>
          <a:endParaRPr lang="en-US" sz="1400" kern="1200">
            <a:solidFill>
              <a:srgbClr val="E7E6E6">
                <a:lumMod val="7500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81" y="0"/>
        <a:ext cx="2274887" cy="457200"/>
      </dsp:txXfrm>
    </dsp:sp>
    <dsp:sp modelId="{E9F3973D-8E1A-4F87-BCC8-E8638B46082D}">
      <dsp:nvSpPr>
        <dsp:cNvPr id="0" name=""/>
        <dsp:cNvSpPr/>
      </dsp:nvSpPr>
      <dsp:spPr>
        <a:xfrm>
          <a:off x="191373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部門與課程比對</a:t>
          </a:r>
          <a:endParaRPr lang="en-US" altLang="zh-TW" sz="14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2331" y="0"/>
        <a:ext cx="1931987" cy="457200"/>
      </dsp:txXfrm>
    </dsp:sp>
    <dsp:sp modelId="{E6B4FADC-241D-4361-9D84-D521C7094F93}">
      <dsp:nvSpPr>
        <dsp:cNvPr id="0" name=""/>
        <dsp:cNvSpPr/>
      </dsp:nvSpPr>
      <dsp:spPr>
        <a:xfrm>
          <a:off x="3825081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endParaRPr lang="en-US" altLang="zh-TW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681" y="0"/>
        <a:ext cx="1931987" cy="457200"/>
      </dsp:txXfrm>
    </dsp:sp>
    <dsp:sp modelId="{EDB08430-DA7F-4DF8-883D-96A875D012CB}">
      <dsp:nvSpPr>
        <dsp:cNvPr id="0" name=""/>
        <dsp:cNvSpPr/>
      </dsp:nvSpPr>
      <dsp:spPr>
        <a:xfrm>
          <a:off x="5738812" y="0"/>
          <a:ext cx="2389187" cy="4572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總結</a:t>
          </a:r>
          <a:r>
            <a:rPr lang="en-US" altLang="zh-TW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400" kern="120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sz="1400" kern="1200">
            <a:solidFill>
              <a:schemeClr val="bg2">
                <a:lumMod val="7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67412" y="0"/>
        <a:ext cx="1931987" cy="457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F236BF8-7025-0D65-B787-BC89486DF4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6851A4E-C808-5906-B5F7-DE6E20F22F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F9843-74CF-4A9C-97BE-9E675B19F92C}" type="datetimeFigureOut">
              <a:rPr lang="zh-TW" altLang="en-US" smtClean="0"/>
              <a:t>2024/8/28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5A8533-4A80-5E67-936B-D1470270B1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27D4AC-F81F-7B6C-F9B7-1BA5BFA901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7E15C-B86C-4C96-883A-4CF2DC8AC8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0161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12BA0-8DE3-4E03-8E36-2A243F811A23}" type="datetimeFigureOut">
              <a:rPr lang="zh-TW" altLang="en-US" smtClean="0"/>
              <a:t>2024/8/28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C6FC9-EBC4-4364-AE9C-6B7FDAA39B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6987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C6FC9-EBC4-4364-AE9C-6B7FDAA39B4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54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C6FC9-EBC4-4364-AE9C-6B7FDAA39B4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48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0578C9-873D-4112-9901-F2DEA0DE7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B4E8E-143C-4FDE-90B9-162F20C1F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68C180-036A-4641-8FBB-49394220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E7A4D3-6070-4D3B-8E56-D2235FAD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54C78C-31BB-40D4-8BC9-CB504E87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56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71DFF7-98CA-4A4B-8494-026AFD91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24BED2B-2F98-4A25-9FD0-A98D7AFFF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3123EE-70BC-4790-8073-2E050EE6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119B6F-EE71-43E2-BE54-12B492E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333BCA-4277-414B-8861-FBC443B0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23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C8F8A4-7ABB-4253-8D6C-0C1C876AB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190069-BDD5-411F-893D-E7330989B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7923DD-F720-4221-A9DC-092B0879D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6EC7EB-90A6-4EB9-9CA6-8033ACC6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3F11EE-0620-4ED9-B31B-7332F69F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959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" y="1455"/>
            <a:ext cx="12186823" cy="6855088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 hasCustomPrompt="1"/>
          </p:nvPr>
        </p:nvSpPr>
        <p:spPr>
          <a:xfrm>
            <a:off x="7966364" y="143452"/>
            <a:ext cx="3539836" cy="410730"/>
          </a:xfrm>
          <a:prstGeom prst="rect">
            <a:avLst/>
          </a:prstGeom>
        </p:spPr>
        <p:txBody>
          <a:bodyPr/>
          <a:lstStyle>
            <a:lvl1pPr algn="r">
              <a:defRPr sz="2000" b="1" i="0">
                <a:solidFill>
                  <a:srgbClr val="D7282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kumimoji="1" lang="en-US" altLang="zh-TW"/>
              <a:t>MM/DD/YYYY</a:t>
            </a:r>
            <a:endParaRPr kumimoji="1" lang="zh-TW" altLang="en-US"/>
          </a:p>
        </p:txBody>
      </p:sp>
      <p:sp>
        <p:nvSpPr>
          <p:cNvPr id="19" name="文字版面配置區 1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11993"/>
            <a:ext cx="11963401" cy="114949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4000" b="1" baseline="0"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2pPr>
            <a:lvl3pPr marL="9144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3pPr>
            <a:lvl4pPr marL="13716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4pPr>
            <a:lvl5pPr marL="18288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kumimoji="1" lang="en-US" altLang="zh-TW"/>
              <a:t>Click To Add Title</a:t>
            </a:r>
          </a:p>
        </p:txBody>
      </p:sp>
      <p:sp>
        <p:nvSpPr>
          <p:cNvPr id="20" name="文字版面配置區 18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54252"/>
            <a:ext cx="11963401" cy="114949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3200" b="1"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2pPr>
            <a:lvl3pPr marL="9144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3pPr>
            <a:lvl4pPr marL="13716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4pPr>
            <a:lvl5pPr marL="18288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kumimoji="1" lang="en-US" altLang="zh-TW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33862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字層級頁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5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4" y="1359132"/>
            <a:ext cx="7976073" cy="80209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400" b="1" i="0" baseline="0">
                <a:solidFill>
                  <a:srgbClr val="D7282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kumimoji="1" lang="en-US" altLang="zh-TW"/>
              <a:t>Title Here</a:t>
            </a:r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3559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02090"/>
            <a:ext cx="12186080" cy="860903"/>
          </a:xfrm>
          <a:prstGeom prst="rect">
            <a:avLst/>
          </a:prstGeom>
        </p:spPr>
      </p:pic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4AF6D0DD-1BDA-4293-9757-C0AA11F9BF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08184" y="2403476"/>
            <a:ext cx="3908523" cy="33310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D7282F"/>
              </a:buClr>
              <a:buFont typeface="Wingdings" panose="05000000000000000000" pitchFamily="2" charset="2"/>
              <a:buChar char="u"/>
              <a:defRPr sz="1600"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ClrTx/>
              <a:buFont typeface="Wingdings" panose="05000000000000000000" pitchFamily="2" charset="2"/>
              <a:buChar char="u"/>
              <a:defRPr sz="1600">
                <a:latin typeface="Verdana" charset="0"/>
                <a:ea typeface="Verdana" charset="0"/>
                <a:cs typeface="Verdana" charset="0"/>
              </a:defRPr>
            </a:lvl2pPr>
            <a:lvl3pPr marL="1143000" indent="-228600">
              <a:buClr>
                <a:srgbClr val="D7282F"/>
              </a:buClr>
              <a:buFont typeface="Wingdings" panose="05000000000000000000" pitchFamily="2" charset="2"/>
              <a:buChar char="l"/>
              <a:defRPr sz="1400">
                <a:latin typeface="Verdana" charset="0"/>
                <a:ea typeface="Verdana" charset="0"/>
                <a:cs typeface="Verdana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sz="1400">
                <a:latin typeface="Verdana" charset="0"/>
                <a:ea typeface="Verdana" charset="0"/>
                <a:cs typeface="Verdana" charset="0"/>
              </a:defRPr>
            </a:lvl4pPr>
            <a:lvl5pPr marL="1800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sz="1200">
                <a:latin typeface="Verdana" charset="0"/>
                <a:ea typeface="Verdana" charset="0"/>
                <a:cs typeface="Verdana" charset="0"/>
              </a:defRPr>
            </a:lvl5pPr>
            <a:lvl6pPr marL="2514600" indent="-228600">
              <a:buClrTx/>
              <a:buFont typeface="Wingdings" panose="05000000000000000000" pitchFamily="2" charset="2"/>
              <a:buChar char="Ø"/>
              <a:defRPr sz="1200">
                <a:latin typeface="Verdana" charset="0"/>
                <a:ea typeface="Verdana" charset="0"/>
                <a:cs typeface="Verdana" charset="0"/>
              </a:defRPr>
            </a:lvl6pPr>
          </a:lstStyle>
          <a:p>
            <a:pPr lvl="0"/>
            <a:r>
              <a:rPr lang="en-US" altLang="zh-TW"/>
              <a:t>Level 1</a:t>
            </a:r>
          </a:p>
          <a:p>
            <a:pPr lvl="1"/>
            <a:r>
              <a:rPr lang="en-US" altLang="zh-TW"/>
              <a:t>Level 2</a:t>
            </a:r>
            <a:endParaRPr lang="zh-TW" altLang="en-US"/>
          </a:p>
          <a:p>
            <a:pPr lvl="2"/>
            <a:r>
              <a:rPr lang="en-US" altLang="zh-TW"/>
              <a:t>Level 3</a:t>
            </a:r>
            <a:endParaRPr lang="zh-TW" altLang="en-US"/>
          </a:p>
          <a:p>
            <a:pPr lvl="3"/>
            <a:r>
              <a:rPr lang="en-US" altLang="zh-TW"/>
              <a:t>Level 4</a:t>
            </a:r>
          </a:p>
          <a:p>
            <a:pPr lvl="4"/>
            <a:r>
              <a:rPr lang="en-US" altLang="zh-TW"/>
              <a:t>  Level 5</a:t>
            </a:r>
          </a:p>
          <a:p>
            <a:pPr lvl="5"/>
            <a:r>
              <a:rPr lang="en-US" altLang="zh-TW"/>
              <a:t>Level</a:t>
            </a:r>
            <a:r>
              <a:rPr lang="zh-TW" altLang="en-US"/>
              <a:t> </a:t>
            </a:r>
            <a:r>
              <a:rPr lang="en-US" altLang="zh-TW"/>
              <a:t>6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TW"/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TW"/>
          </a:p>
          <a:p>
            <a:pPr marL="2514600" marR="0" lvl="5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TW"/>
          </a:p>
          <a:p>
            <a:pPr lvl="3"/>
            <a:endParaRPr lang="en-US" altLang="zh-TW"/>
          </a:p>
          <a:p>
            <a:pPr lvl="3"/>
            <a:endParaRPr lang="zh-TW" altLang="en-US"/>
          </a:p>
        </p:txBody>
      </p:sp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30BAC48D-046B-4318-9747-5FF20C7A83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9107" y="2403476"/>
            <a:ext cx="3908523" cy="33310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D7282F"/>
              </a:buClr>
              <a:buFont typeface="Wingdings" panose="05000000000000000000" pitchFamily="2" charset="2"/>
              <a:buChar char="u"/>
              <a:defRPr sz="1600"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ClrTx/>
              <a:buFont typeface="Wingdings" panose="05000000000000000000" pitchFamily="2" charset="2"/>
              <a:buChar char="u"/>
              <a:defRPr sz="1600">
                <a:latin typeface="Verdana" charset="0"/>
                <a:ea typeface="Verdana" charset="0"/>
                <a:cs typeface="Verdana" charset="0"/>
              </a:defRPr>
            </a:lvl2pPr>
            <a:lvl3pPr marL="1143000" indent="-228600">
              <a:buClr>
                <a:srgbClr val="D7282F"/>
              </a:buClr>
              <a:buFont typeface="Wingdings" panose="05000000000000000000" pitchFamily="2" charset="2"/>
              <a:buChar char="l"/>
              <a:defRPr sz="1400">
                <a:latin typeface="Verdana" charset="0"/>
                <a:ea typeface="Verdana" charset="0"/>
                <a:cs typeface="Verdana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sz="1400">
                <a:latin typeface="Verdana" charset="0"/>
                <a:ea typeface="Verdana" charset="0"/>
                <a:cs typeface="Verdana" charset="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 sz="1200">
                <a:latin typeface="Verdana" charset="0"/>
                <a:ea typeface="Verdana" charset="0"/>
                <a:cs typeface="Verdana" charset="0"/>
              </a:defRPr>
            </a:lvl5pPr>
            <a:lvl6pPr marL="2514600" indent="-228600">
              <a:buClrTx/>
              <a:buFont typeface="Wingdings" panose="05000000000000000000" pitchFamily="2" charset="2"/>
              <a:buChar char="Ø"/>
              <a:defRPr sz="1200">
                <a:latin typeface="Verdana" charset="0"/>
                <a:ea typeface="Verdana" charset="0"/>
                <a:cs typeface="Verdana" charset="0"/>
              </a:defRPr>
            </a:lvl6pPr>
          </a:lstStyle>
          <a:p>
            <a:pPr lvl="0"/>
            <a:r>
              <a:rPr lang="en-US" altLang="zh-TW"/>
              <a:t>Level 1</a:t>
            </a:r>
          </a:p>
          <a:p>
            <a:pPr lvl="1"/>
            <a:r>
              <a:rPr lang="en-US" altLang="zh-TW"/>
              <a:t>Level 2</a:t>
            </a:r>
            <a:endParaRPr lang="zh-TW" altLang="en-US"/>
          </a:p>
          <a:p>
            <a:pPr lvl="2"/>
            <a:r>
              <a:rPr lang="en-US" altLang="zh-TW"/>
              <a:t>Level 3</a:t>
            </a:r>
            <a:endParaRPr lang="zh-TW" altLang="en-US"/>
          </a:p>
          <a:p>
            <a:pPr lvl="3"/>
            <a:r>
              <a:rPr lang="en-US" altLang="zh-TW"/>
              <a:t>Level 4</a:t>
            </a:r>
          </a:p>
          <a:p>
            <a:pPr lvl="4"/>
            <a:r>
              <a:rPr lang="en-US" altLang="zh-TW"/>
              <a:t>  Level 5</a:t>
            </a:r>
          </a:p>
          <a:p>
            <a:pPr lvl="5"/>
            <a:r>
              <a:rPr lang="en-US" altLang="zh-TW"/>
              <a:t>Level</a:t>
            </a:r>
            <a:r>
              <a:rPr lang="zh-TW" altLang="en-US"/>
              <a:t> </a:t>
            </a:r>
            <a:r>
              <a:rPr lang="en-US" altLang="zh-TW"/>
              <a:t>6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TW"/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TW"/>
          </a:p>
          <a:p>
            <a:pPr marL="2514600" marR="0" lvl="5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TW"/>
          </a:p>
          <a:p>
            <a:pPr lvl="3"/>
            <a:endParaRPr lang="en-US" altLang="zh-TW"/>
          </a:p>
          <a:p>
            <a:pPr lvl="3"/>
            <a:endParaRPr lang="zh-TW" altLang="en-US"/>
          </a:p>
        </p:txBody>
      </p:sp>
      <p:sp>
        <p:nvSpPr>
          <p:cNvPr id="8" name="文字版面配置區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832" y="178379"/>
            <a:ext cx="11865167" cy="38965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i="0" baseline="0">
                <a:solidFill>
                  <a:srgbClr val="595959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kumimoji="1" lang="en-US" altLang="zh-TW"/>
              <a:t>Title Here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2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章節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" y="0"/>
            <a:ext cx="12186079" cy="6858000"/>
          </a:xfrm>
          <a:prstGeom prst="rect">
            <a:avLst/>
          </a:prstGeom>
        </p:spPr>
      </p:pic>
      <p:sp>
        <p:nvSpPr>
          <p:cNvPr id="10" name="文字版面配置區 18">
            <a:extLst>
              <a:ext uri="{FF2B5EF4-FFF2-40B4-BE49-F238E27FC236}">
                <a16:creationId xmlns:a16="http://schemas.microsoft.com/office/drawing/2014/main" id="{7B8090AF-7A07-4F9E-8029-8D421D6B4C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890" y="4579831"/>
            <a:ext cx="7831567" cy="114949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4500"/>
              </a:lnSpc>
              <a:spcBef>
                <a:spcPts val="0"/>
              </a:spcBef>
              <a:buFontTx/>
              <a:buNone/>
              <a:defRPr sz="4000" b="1"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2pPr>
            <a:lvl3pPr marL="9144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3pPr>
            <a:lvl4pPr marL="13716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4pPr>
            <a:lvl5pPr marL="18288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kumimoji="1" lang="en-US" altLang="zh-TW"/>
              <a:t>Click To Add Title</a:t>
            </a:r>
          </a:p>
        </p:txBody>
      </p:sp>
      <p:sp>
        <p:nvSpPr>
          <p:cNvPr id="11" name="文字版面配置區 18">
            <a:extLst>
              <a:ext uri="{FF2B5EF4-FFF2-40B4-BE49-F238E27FC236}">
                <a16:creationId xmlns:a16="http://schemas.microsoft.com/office/drawing/2014/main" id="{EF49B454-436F-4B3A-AD4A-2BB23138C4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301" y="4782459"/>
            <a:ext cx="1511732" cy="67166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rgbClr val="D7282F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2pPr>
            <a:lvl3pPr marL="9144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3pPr>
            <a:lvl4pPr marL="13716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4pPr>
            <a:lvl5pPr marL="1828800" indent="0">
              <a:buFontTx/>
              <a:buNone/>
              <a:defRPr sz="40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kumimoji="1" lang="en-US" altLang="zh-TW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7279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B50787-7F8E-4901-9D99-229CA238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D064A-32EF-4782-88E4-0DD5715D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2E59DA-185C-4A13-BA06-498214CC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ED4853-F417-4F86-BEE4-3CB38724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A7388F-FE8C-476E-A7BD-735F151E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55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EA44D-92E0-40DA-A0E7-8B767B09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5CFD2B-85F1-4802-94CE-88EFCBEF9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800211-B51D-4828-A0E9-09AA56BB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3BDC9E-0DC8-473E-98FC-2EC7F544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EDFB65-AE82-4B7B-824D-77F54531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00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45C4DE-68A7-4091-B567-2D8A2FE0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35CCB-07AE-4507-B5A9-313BCF518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B00B1A-FE17-4347-80DC-314C39016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A406CC-3F59-4B75-8152-08BF1289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270CDB-2722-4ECA-A724-A29EEC59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673381-9F98-4B3A-8A99-DD94F75B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60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B13173-2D21-4536-A0D4-566526B1F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CDE414-CC53-4FB9-832F-45305AC33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58C229-BF8D-4971-8BE8-51A409777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589616D-A0DE-4333-A42B-9A527523D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29C39C9-5EC3-499E-91D9-9BCBC7B38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5B2645E-CE75-4548-AEF5-CF61480D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E961FD5-7FC8-4F82-AE81-3743FF35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394F491-6EBA-4183-853D-308B973D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07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3DBBF-92A2-424B-B59F-5954E4B6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1FAF839-1721-47C3-8BA5-FC7A1251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95388FA-6675-479F-9D6D-137906CD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C10824-37A1-499E-9550-FEA44E49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03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17B527F-3CCE-42D7-8E78-A547AD53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DD90ABA-0B98-4DA1-BA69-055FF2AC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0B431E-CA2A-4815-9712-CC4DF94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8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1416E-B42B-4084-A697-AE71E6FD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205385-D2FA-4817-AF04-39C17C86A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1E9388-CA17-4A16-BF66-DC00E89D9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903FF3-CFA5-410D-963B-A14E6CEE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1D68C7-5EF3-48C4-9263-DBA66BC4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DFD1A6-D639-4436-84CB-10D7D68E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0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0FF7D-B655-4A64-84C2-63B9C7E1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2AEA1A7-9D4E-442C-88BE-4A52C59E3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C7C362-F4D2-436A-A89F-08CB26D17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CBDAFD-3BA2-43EB-B459-60ABE94D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66879C-B850-44C5-8685-C0769237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6A71C9-5F0F-4C6C-BF83-98ED1314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62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B1FC5C6-4ED3-4915-B650-9CCD6C78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DCB7BB-16B0-46B3-A20E-DB2D91B57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643721-E7CC-4922-9590-C5829082A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F89540-8323-4631-9F38-B8A71FFB8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862907-5B2C-494E-99F5-EC919AEE1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0304-21DD-44A6-869D-3873588760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89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4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24.svg"/><Relationship Id="rId4" Type="http://schemas.openxmlformats.org/officeDocument/2006/relationships/diagramData" Target="../diagrams/data8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24.svg"/><Relationship Id="rId7" Type="http://schemas.openxmlformats.org/officeDocument/2006/relationships/diagramLayout" Target="../diagrams/layout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9.xml"/><Relationship Id="rId5" Type="http://schemas.openxmlformats.org/officeDocument/2006/relationships/image" Target="../media/image28.svg"/><Relationship Id="rId10" Type="http://schemas.microsoft.com/office/2007/relationships/diagramDrawing" Target="../diagrams/drawing9.xml"/><Relationship Id="rId4" Type="http://schemas.openxmlformats.org/officeDocument/2006/relationships/image" Target="../media/image27.png"/><Relationship Id="rId9" Type="http://schemas.openxmlformats.org/officeDocument/2006/relationships/diagramColors" Target="../diagrams/colors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24.svg"/><Relationship Id="rId7" Type="http://schemas.openxmlformats.org/officeDocument/2006/relationships/diagramLayout" Target="../diagrams/layout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0.xml"/><Relationship Id="rId5" Type="http://schemas.openxmlformats.org/officeDocument/2006/relationships/image" Target="../media/image28.svg"/><Relationship Id="rId10" Type="http://schemas.microsoft.com/office/2007/relationships/diagramDrawing" Target="../diagrams/drawing10.xml"/><Relationship Id="rId4" Type="http://schemas.openxmlformats.org/officeDocument/2006/relationships/image" Target="../media/image27.png"/><Relationship Id="rId9" Type="http://schemas.openxmlformats.org/officeDocument/2006/relationships/diagramColors" Target="../diagrams/colors10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6.sv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0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diagramLayout" Target="../diagrams/layout17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diagramData" Target="../diagrams/data17.xml"/><Relationship Id="rId2" Type="http://schemas.openxmlformats.org/officeDocument/2006/relationships/image" Target="../media/image33.png"/><Relationship Id="rId16" Type="http://schemas.microsoft.com/office/2007/relationships/diagramDrawing" Target="../diagrams/drawing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24.svg"/><Relationship Id="rId5" Type="http://schemas.openxmlformats.org/officeDocument/2006/relationships/image" Target="../media/image36.png"/><Relationship Id="rId15" Type="http://schemas.openxmlformats.org/officeDocument/2006/relationships/diagramColors" Target="../diagrams/colors17.xml"/><Relationship Id="rId10" Type="http://schemas.openxmlformats.org/officeDocument/2006/relationships/image" Target="../media/image2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microsoft.com/office/2007/relationships/hdphoto" Target="../media/hdphoto1.wdp"/><Relationship Id="rId9" Type="http://schemas.microsoft.com/office/2007/relationships/diagramDrawing" Target="../diagrams/drawing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microsoft.com/office/2007/relationships/hdphoto" Target="../media/hdphoto2.wdp"/><Relationship Id="rId7" Type="http://schemas.openxmlformats.org/officeDocument/2006/relationships/diagramLayout" Target="../diagrams/layout20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0.xml"/><Relationship Id="rId5" Type="http://schemas.openxmlformats.org/officeDocument/2006/relationships/image" Target="../media/image45.svg"/><Relationship Id="rId10" Type="http://schemas.microsoft.com/office/2007/relationships/diagramDrawing" Target="../diagrams/drawing20.xml"/><Relationship Id="rId4" Type="http://schemas.openxmlformats.org/officeDocument/2006/relationships/image" Target="../media/image44.png"/><Relationship Id="rId9" Type="http://schemas.openxmlformats.org/officeDocument/2006/relationships/diagramColors" Target="../diagrams/colors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6.svg"/><Relationship Id="rId7" Type="http://schemas.openxmlformats.org/officeDocument/2006/relationships/diagramLayout" Target="../diagrams/layout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4.xml"/><Relationship Id="rId5" Type="http://schemas.openxmlformats.org/officeDocument/2006/relationships/image" Target="../media/image18.png"/><Relationship Id="rId10" Type="http://schemas.microsoft.com/office/2007/relationships/diagramDrawing" Target="../diagrams/drawing4.xml"/><Relationship Id="rId4" Type="http://schemas.openxmlformats.org/officeDocument/2006/relationships/image" Target="../media/image17.png"/><Relationship Id="rId9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5.xml"/><Relationship Id="rId5" Type="http://schemas.openxmlformats.org/officeDocument/2006/relationships/image" Target="../media/image16.svg"/><Relationship Id="rId10" Type="http://schemas.microsoft.com/office/2007/relationships/diagramDrawing" Target="../diagrams/drawing5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979129" y="767541"/>
            <a:ext cx="7974469" cy="1502887"/>
          </a:xfrm>
        </p:spPr>
        <p:txBody>
          <a:bodyPr anchor="b">
            <a:normAutofit lnSpcReduction="10000"/>
          </a:bodyPr>
          <a:lstStyle/>
          <a:p>
            <a:r>
              <a:rPr kumimoji="1" lang="en-US" altLang="zh-TW" sz="4800" dirty="0">
                <a:latin typeface="微軟正黑體 "/>
                <a:ea typeface="微軟正黑體 Light" panose="020B0304030504040204" pitchFamily="34" charset="-120"/>
              </a:rPr>
              <a:t>AI</a:t>
            </a:r>
            <a:r>
              <a:rPr kumimoji="1" lang="zh-TW" altLang="en-US" sz="4800" dirty="0">
                <a:latin typeface="微軟正黑體 "/>
                <a:ea typeface="微軟正黑體 Light" panose="020B0304030504040204" pitchFamily="34" charset="-120"/>
              </a:rPr>
              <a:t>學習資源推薦系統</a:t>
            </a:r>
            <a:endParaRPr kumimoji="1" lang="en-US" altLang="zh-TW" sz="4800" dirty="0">
              <a:latin typeface="微軟正黑體 "/>
              <a:ea typeface="微軟正黑體 Light" panose="020B0304030504040204" pitchFamily="34" charset="-120"/>
            </a:endParaRPr>
          </a:p>
          <a:p>
            <a:r>
              <a:rPr kumimoji="1" lang="en-US" altLang="zh-TW" sz="4800" dirty="0">
                <a:latin typeface="微軟正黑體 "/>
                <a:ea typeface="微軟正黑體 Light" panose="020B0304030504040204" pitchFamily="34" charset="-120"/>
              </a:rPr>
              <a:t>&amp;</a:t>
            </a:r>
            <a:r>
              <a:rPr kumimoji="1" lang="zh-TW" altLang="en-US" sz="4800" dirty="0">
                <a:latin typeface="微軟正黑體 "/>
                <a:ea typeface="微軟正黑體 Light" panose="020B0304030504040204" pitchFamily="34" charset="-120"/>
              </a:rPr>
              <a:t> </a:t>
            </a:r>
            <a:r>
              <a:rPr kumimoji="1" lang="en-US" altLang="zh-TW" sz="4800" dirty="0">
                <a:latin typeface="微軟正黑體 "/>
                <a:ea typeface="微軟正黑體 Light" panose="020B0304030504040204" pitchFamily="34" charset="-120"/>
              </a:rPr>
              <a:t>HR</a:t>
            </a:r>
            <a:r>
              <a:rPr kumimoji="1" lang="zh-TW" altLang="en-US" sz="4800" dirty="0">
                <a:latin typeface="微軟正黑體 "/>
                <a:ea typeface="微軟正黑體 Light" panose="020B0304030504040204" pitchFamily="34" charset="-120"/>
              </a:rPr>
              <a:t>資料優化專案</a:t>
            </a:r>
            <a:endParaRPr kumimoji="1" lang="en-US" altLang="zh-TW" sz="4800" dirty="0">
              <a:latin typeface="微軟正黑體 "/>
              <a:ea typeface="微軟正黑體 Light" panose="020B03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BB14DB-7DBD-4421-8C32-0DF89FA2D190}"/>
              </a:ext>
            </a:extLst>
          </p:cNvPr>
          <p:cNvSpPr txBox="1"/>
          <p:nvPr/>
        </p:nvSpPr>
        <p:spPr>
          <a:xfrm>
            <a:off x="7582803" y="3039646"/>
            <a:ext cx="430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AD10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黃暐宸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3577353F-98E0-40BE-AE55-A0E8287E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08/29/2024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68053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397973" y="711661"/>
            <a:ext cx="5486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>
                <a:latin typeface="微軟正黑體"/>
                <a:ea typeface="微軟正黑體"/>
              </a:rPr>
              <a:t>實際應用</a:t>
            </a:r>
            <a:endParaRPr lang="en-US" altLang="zh-TW" sz="3600" b="1">
              <a:latin typeface="微軟正黑體"/>
              <a:ea typeface="微軟正黑體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B664DC0-36C0-A3AB-8376-1310F2D1A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5" t="16217" r="1617" b="31839"/>
          <a:stretch/>
        </p:blipFill>
        <p:spPr>
          <a:xfrm>
            <a:off x="850899" y="1803340"/>
            <a:ext cx="8705477" cy="26649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CD0185B-B483-01A8-3067-B15F64D83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" t="65170" b="5006"/>
          <a:stretch/>
        </p:blipFill>
        <p:spPr>
          <a:xfrm>
            <a:off x="850899" y="5011370"/>
            <a:ext cx="8705478" cy="147832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162E5C2-4D58-644C-5755-6F703C49249E}"/>
              </a:ext>
            </a:extLst>
          </p:cNvPr>
          <p:cNvSpPr txBox="1"/>
          <p:nvPr/>
        </p:nvSpPr>
        <p:spPr>
          <a:xfrm>
            <a:off x="850898" y="1359191"/>
            <a:ext cx="240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</a:t>
            </a:r>
            <a:r>
              <a:rPr lang="en-US" altLang="zh-TW" sz="24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概述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387443D-9985-63A6-22EB-488E56326CB4}"/>
              </a:ext>
            </a:extLst>
          </p:cNvPr>
          <p:cNvSpPr/>
          <p:nvPr/>
        </p:nvSpPr>
        <p:spPr>
          <a:xfrm>
            <a:off x="850898" y="1361454"/>
            <a:ext cx="2296563" cy="39875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4EA7B3B-C856-10C0-FA3F-AA614057F6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0898" y="4476271"/>
            <a:ext cx="2679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部門名稱</a:t>
            </a:r>
            <a:r>
              <a:rPr lang="en-US" altLang="zh-TW" sz="24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5ACDD3A-C546-CC6C-0394-EF9753459E33}"/>
              </a:ext>
            </a:extLst>
          </p:cNvPr>
          <p:cNvSpPr/>
          <p:nvPr/>
        </p:nvSpPr>
        <p:spPr>
          <a:xfrm>
            <a:off x="850898" y="4541721"/>
            <a:ext cx="2296563" cy="32532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1FE18EB3-76D6-D953-3506-612805CF29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373659"/>
              </p:ext>
            </p:extLst>
          </p:nvPr>
        </p:nvGraphicFramePr>
        <p:xfrm>
          <a:off x="392673" y="165094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63310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320683" y="838118"/>
            <a:ext cx="74937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 dirty="0">
                <a:latin typeface="微軟正黑體"/>
                <a:ea typeface="微軟正黑體"/>
              </a:rPr>
              <a:t>實際應用</a:t>
            </a:r>
            <a:r>
              <a:rPr lang="en-US" altLang="zh-TW" sz="3600" b="1" dirty="0">
                <a:latin typeface="微軟正黑體"/>
                <a:ea typeface="微軟正黑體"/>
              </a:rPr>
              <a:t>-</a:t>
            </a:r>
            <a:r>
              <a:rPr lang="zh-TW" altLang="en-US" sz="3600" b="1" dirty="0">
                <a:latin typeface="微軟正黑體"/>
                <a:ea typeface="微軟正黑體"/>
              </a:rPr>
              <a:t>擷取課程關鍵字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18B549D-85D5-25D4-FFD9-FAF6C265E688}"/>
              </a:ext>
            </a:extLst>
          </p:cNvPr>
          <p:cNvSpPr txBox="1"/>
          <p:nvPr/>
        </p:nvSpPr>
        <p:spPr>
          <a:xfrm>
            <a:off x="2581120" y="2147025"/>
            <a:ext cx="1805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</a:t>
            </a:r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8A71592-8E8D-32D0-AEF8-0730B9D61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995788"/>
              </p:ext>
            </p:extLst>
          </p:nvPr>
        </p:nvGraphicFramePr>
        <p:xfrm>
          <a:off x="919797" y="2809211"/>
          <a:ext cx="10505120" cy="1515853"/>
        </p:xfrm>
        <a:graphic>
          <a:graphicData uri="http://schemas.openxmlformats.org/drawingml/2006/table">
            <a:tbl>
              <a:tblPr/>
              <a:tblGrid>
                <a:gridCol w="5252560">
                  <a:extLst>
                    <a:ext uri="{9D8B030D-6E8A-4147-A177-3AD203B41FA5}">
                      <a16:colId xmlns:a16="http://schemas.microsoft.com/office/drawing/2014/main" val="3917908565"/>
                    </a:ext>
                  </a:extLst>
                </a:gridCol>
                <a:gridCol w="5252560">
                  <a:extLst>
                    <a:ext uri="{9D8B030D-6E8A-4147-A177-3AD203B41FA5}">
                      <a16:colId xmlns:a16="http://schemas.microsoft.com/office/drawing/2014/main" val="3290990860"/>
                    </a:ext>
                  </a:extLst>
                </a:gridCol>
              </a:tblGrid>
              <a:tr h="151585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微軟正黑體 "/>
                        </a:rPr>
                        <a:t>ChatGPT for Data Science and Data Analysis in Python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微軟正黑體 "/>
                        </a:rPr>
                        <a:t>Learn to Leverage AI to Fast-Track Your Data Science Project Execution, Data Analysis, Data Visualization and Reporting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2782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1A9248C-22B6-99EB-B209-F288D1E1D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799" y="5326855"/>
            <a:ext cx="112671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['chatgpt', 'data', 'science', 'data', 'analysis', 'python', 'learn', 'leverage', 'ai', 'fasttrack', 'data', 'science', 'project', 'execution', 'data', 'analysis', 'data', 'visualization', 'reporting']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AB81EE-4248-45FE-0DE4-7CAA54009E03}"/>
              </a:ext>
            </a:extLst>
          </p:cNvPr>
          <p:cNvSpPr txBox="1"/>
          <p:nvPr/>
        </p:nvSpPr>
        <p:spPr>
          <a:xfrm>
            <a:off x="7848600" y="2158814"/>
            <a:ext cx="1805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課程概述</a:t>
            </a:r>
          </a:p>
        </p:txBody>
      </p:sp>
      <p:pic>
        <p:nvPicPr>
          <p:cNvPr id="11" name="圖形 10" descr="向下箭頭 以實心填滿">
            <a:extLst>
              <a:ext uri="{FF2B5EF4-FFF2-40B4-BE49-F238E27FC236}">
                <a16:creationId xmlns:a16="http://schemas.microsoft.com/office/drawing/2014/main" id="{8B7E1DB8-8938-CEA8-9F8B-D61B2DD32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3641" y="4572421"/>
            <a:ext cx="699259" cy="662293"/>
          </a:xfrm>
          <a:prstGeom prst="rect">
            <a:avLst/>
          </a:prstGeom>
        </p:spPr>
      </p:pic>
      <p:pic>
        <p:nvPicPr>
          <p:cNvPr id="12" name="圖形 11" descr="向下箭頭 以實心填滿">
            <a:extLst>
              <a:ext uri="{FF2B5EF4-FFF2-40B4-BE49-F238E27FC236}">
                <a16:creationId xmlns:a16="http://schemas.microsoft.com/office/drawing/2014/main" id="{A232A633-5C87-3861-C833-AC33B9E9E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6690" y="4578991"/>
            <a:ext cx="699259" cy="662293"/>
          </a:xfrm>
          <a:prstGeom prst="rect">
            <a:avLst/>
          </a:prstGeom>
        </p:spPr>
      </p:pic>
      <p:pic>
        <p:nvPicPr>
          <p:cNvPr id="15" name="圖形 14" descr="向下箭頭 以實心填滿">
            <a:extLst>
              <a:ext uri="{FF2B5EF4-FFF2-40B4-BE49-F238E27FC236}">
                <a16:creationId xmlns:a16="http://schemas.microsoft.com/office/drawing/2014/main" id="{7566E295-21C1-EC84-A57D-4491AD337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3183" y="4578991"/>
            <a:ext cx="699259" cy="66229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865477-235F-332A-9480-A00598494740}"/>
              </a:ext>
            </a:extLst>
          </p:cNvPr>
          <p:cNvSpPr txBox="1"/>
          <p:nvPr/>
        </p:nvSpPr>
        <p:spPr>
          <a:xfrm>
            <a:off x="924880" y="4822173"/>
            <a:ext cx="2148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課程關鍵字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28986B0-C502-0433-59ED-BAC6450D9345}"/>
              </a:ext>
            </a:extLst>
          </p:cNvPr>
          <p:cNvSpPr/>
          <p:nvPr/>
        </p:nvSpPr>
        <p:spPr>
          <a:xfrm>
            <a:off x="2581120" y="2158814"/>
            <a:ext cx="1597180" cy="4828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4FD4C7-3AC6-1DEA-668E-B9EE5300BC11}"/>
              </a:ext>
            </a:extLst>
          </p:cNvPr>
          <p:cNvSpPr/>
          <p:nvPr/>
        </p:nvSpPr>
        <p:spPr>
          <a:xfrm>
            <a:off x="7848600" y="2147025"/>
            <a:ext cx="1597180" cy="4828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CA87BC-DA35-45C8-38D7-59C47CABFFB3}"/>
              </a:ext>
            </a:extLst>
          </p:cNvPr>
          <p:cNvSpPr/>
          <p:nvPr/>
        </p:nvSpPr>
        <p:spPr>
          <a:xfrm>
            <a:off x="919798" y="4832558"/>
            <a:ext cx="1912301" cy="48808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5E19D4-4C44-F38D-6F2A-76F28641B8F0}"/>
              </a:ext>
            </a:extLst>
          </p:cNvPr>
          <p:cNvSpPr txBox="1"/>
          <p:nvPr/>
        </p:nvSpPr>
        <p:spPr>
          <a:xfrm>
            <a:off x="2572746" y="2122273"/>
            <a:ext cx="160555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</a:t>
            </a:r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771A80F-0380-02B6-BD27-5E9E6A916F7B}"/>
              </a:ext>
            </a:extLst>
          </p:cNvPr>
          <p:cNvSpPr txBox="1"/>
          <p:nvPr/>
        </p:nvSpPr>
        <p:spPr>
          <a:xfrm>
            <a:off x="7805262" y="2147025"/>
            <a:ext cx="164051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課程概述</a:t>
            </a:r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A73E05-F372-5196-A6D1-F4225FFFFCA6}"/>
              </a:ext>
            </a:extLst>
          </p:cNvPr>
          <p:cNvSpPr txBox="1"/>
          <p:nvPr/>
        </p:nvSpPr>
        <p:spPr>
          <a:xfrm>
            <a:off x="919797" y="4839125"/>
            <a:ext cx="200628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課程關鍵字</a:t>
            </a:r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2A8BB2CB-8B26-46A9-B1E0-A0E476531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109937"/>
              </p:ext>
            </p:extLst>
          </p:nvPr>
        </p:nvGraphicFramePr>
        <p:xfrm>
          <a:off x="325116" y="226934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AF119EC8-B377-841E-12A5-A3694008DE09}"/>
              </a:ext>
            </a:extLst>
          </p:cNvPr>
          <p:cNvSpPr txBox="1"/>
          <p:nvPr/>
        </p:nvSpPr>
        <p:spPr>
          <a:xfrm>
            <a:off x="7162814" y="4631214"/>
            <a:ext cx="3279275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NLTK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模組擷取關鍵字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C73791A-D7B5-FB45-202B-7A6DDB9CF9BC}"/>
              </a:ext>
            </a:extLst>
          </p:cNvPr>
          <p:cNvSpPr/>
          <p:nvPr/>
        </p:nvSpPr>
        <p:spPr>
          <a:xfrm>
            <a:off x="7162813" y="4662813"/>
            <a:ext cx="3279274" cy="482808"/>
          </a:xfrm>
          <a:prstGeom prst="rect">
            <a:avLst/>
          </a:prstGeom>
          <a:noFill/>
          <a:ln w="38100">
            <a:solidFill>
              <a:srgbClr val="E41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08489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A9248C-22B6-99EB-B209-F288D1E1D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01" y="5299525"/>
            <a:ext cx="1108959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['data', 'analysis', 'platform', 'promotion', 'department', 'develop', 'maintain', 'data', 'analysis', 'platforms', 'provide', 'data', 'analysis', 'services', 'support', 'business', 'decisions', 'analyze', 'interpret', 'data', 'identify', 'potential', 'opportunities', 'promote', '</a:t>
            </a:r>
            <a:r>
              <a:rPr kumimoji="0" lang="en-US" altLang="zh-TW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datadriven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'culture', 'data', 'analyst', 'data', 'mining', 'statistical', 'analysis', 'data', '</a:t>
            </a:r>
            <a:r>
              <a:rPr kumimoji="0" lang="en-US" altLang="zh-TW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visualizationdata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', 'analyst', 'data', 'mining', 'statistical', 'analysis', 'data', 'visualization']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CA87BC-DA35-45C8-38D7-59C47CABFFB3}"/>
              </a:ext>
            </a:extLst>
          </p:cNvPr>
          <p:cNvSpPr/>
          <p:nvPr/>
        </p:nvSpPr>
        <p:spPr>
          <a:xfrm>
            <a:off x="919798" y="4832558"/>
            <a:ext cx="1912301" cy="48808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3174C1D-C08B-A0DD-0C12-68D41713C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30372" r="64964" b="39351"/>
          <a:stretch/>
        </p:blipFill>
        <p:spPr>
          <a:xfrm>
            <a:off x="1558082" y="2818493"/>
            <a:ext cx="3171672" cy="170419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6009421-E9F3-95B5-92FB-5313E4D01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8" t="22930" r="10869" b="32443"/>
          <a:stretch/>
        </p:blipFill>
        <p:spPr>
          <a:xfrm>
            <a:off x="6096000" y="2811929"/>
            <a:ext cx="5146307" cy="172991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4A36AFC-9630-498B-5218-784C6EAB0E80}"/>
              </a:ext>
            </a:extLst>
          </p:cNvPr>
          <p:cNvSpPr/>
          <p:nvPr/>
        </p:nvSpPr>
        <p:spPr>
          <a:xfrm>
            <a:off x="1558082" y="2789758"/>
            <a:ext cx="3171672" cy="176049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BFE960-81F0-34FE-2476-7B2FF58FBAD2}"/>
              </a:ext>
            </a:extLst>
          </p:cNvPr>
          <p:cNvSpPr/>
          <p:nvPr/>
        </p:nvSpPr>
        <p:spPr>
          <a:xfrm>
            <a:off x="6102887" y="2811929"/>
            <a:ext cx="5139420" cy="172991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CE5C9D-FF08-097F-348B-D46D9CC85883}"/>
              </a:ext>
            </a:extLst>
          </p:cNvPr>
          <p:cNvSpPr txBox="1"/>
          <p:nvPr/>
        </p:nvSpPr>
        <p:spPr>
          <a:xfrm>
            <a:off x="2363409" y="2146195"/>
            <a:ext cx="167694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部門名稱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E64764C-9D84-92B1-7A54-3CF2D7D90EBB}"/>
              </a:ext>
            </a:extLst>
          </p:cNvPr>
          <p:cNvSpPr txBox="1"/>
          <p:nvPr/>
        </p:nvSpPr>
        <p:spPr>
          <a:xfrm>
            <a:off x="7663428" y="2146195"/>
            <a:ext cx="16057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部門職責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80CA17-1710-7F58-8927-B3F8E0D4782C}"/>
              </a:ext>
            </a:extLst>
          </p:cNvPr>
          <p:cNvSpPr txBox="1"/>
          <p:nvPr/>
        </p:nvSpPr>
        <p:spPr>
          <a:xfrm>
            <a:off x="919798" y="4814989"/>
            <a:ext cx="207801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部門關鍵字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709A64B-A504-3A82-7C6D-2924A0BED064}"/>
              </a:ext>
            </a:extLst>
          </p:cNvPr>
          <p:cNvSpPr txBox="1"/>
          <p:nvPr/>
        </p:nvSpPr>
        <p:spPr>
          <a:xfrm>
            <a:off x="339045" y="773853"/>
            <a:ext cx="74937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>
                <a:latin typeface="微軟正黑體"/>
                <a:ea typeface="微軟正黑體"/>
              </a:rPr>
              <a:t>實際應用</a:t>
            </a:r>
            <a:r>
              <a:rPr lang="en-US" altLang="zh-TW" sz="3600" b="1">
                <a:latin typeface="微軟正黑體"/>
                <a:ea typeface="微軟正黑體"/>
              </a:rPr>
              <a:t>-</a:t>
            </a:r>
            <a:r>
              <a:rPr lang="zh-TW" altLang="en-US" sz="3600" b="1">
                <a:latin typeface="微軟正黑體"/>
                <a:ea typeface="微軟正黑體"/>
              </a:rPr>
              <a:t>擷取課程關鍵字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CA7DDEA7-B1A6-EC9F-F7E3-C21E1BCD5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654817"/>
              </p:ext>
            </p:extLst>
          </p:nvPr>
        </p:nvGraphicFramePr>
        <p:xfrm>
          <a:off x="338210" y="186148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4870BA0D-9F80-FD14-AFC6-0890FE5BFBF8}"/>
              </a:ext>
            </a:extLst>
          </p:cNvPr>
          <p:cNvSpPr txBox="1"/>
          <p:nvPr/>
        </p:nvSpPr>
        <p:spPr>
          <a:xfrm>
            <a:off x="6329943" y="4735809"/>
            <a:ext cx="3279275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NLTK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模組擷取關鍵字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1FA709-2B4A-CBCE-A2C6-5F08CA55226B}"/>
              </a:ext>
            </a:extLst>
          </p:cNvPr>
          <p:cNvSpPr/>
          <p:nvPr/>
        </p:nvSpPr>
        <p:spPr>
          <a:xfrm>
            <a:off x="6329942" y="4767408"/>
            <a:ext cx="3279274" cy="482808"/>
          </a:xfrm>
          <a:prstGeom prst="rect">
            <a:avLst/>
          </a:prstGeom>
          <a:noFill/>
          <a:ln w="38100">
            <a:solidFill>
              <a:srgbClr val="E41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形 18" descr="向下箭頭 以實心填滿">
            <a:extLst>
              <a:ext uri="{FF2B5EF4-FFF2-40B4-BE49-F238E27FC236}">
                <a16:creationId xmlns:a16="http://schemas.microsoft.com/office/drawing/2014/main" id="{8CE5EFAF-62D5-FECC-FC73-015D16041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0208" y="4602722"/>
            <a:ext cx="699259" cy="662293"/>
          </a:xfrm>
          <a:prstGeom prst="rect">
            <a:avLst/>
          </a:prstGeom>
        </p:spPr>
      </p:pic>
      <p:pic>
        <p:nvPicPr>
          <p:cNvPr id="22" name="圖形 21" descr="向下箭頭 以實心填滿">
            <a:extLst>
              <a:ext uri="{FF2B5EF4-FFF2-40B4-BE49-F238E27FC236}">
                <a16:creationId xmlns:a16="http://schemas.microsoft.com/office/drawing/2014/main" id="{F4FD6F82-C141-62BE-211A-AADA6B725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257" y="4609292"/>
            <a:ext cx="699259" cy="662293"/>
          </a:xfrm>
          <a:prstGeom prst="rect">
            <a:avLst/>
          </a:prstGeom>
        </p:spPr>
      </p:pic>
      <p:pic>
        <p:nvPicPr>
          <p:cNvPr id="24" name="圖形 23" descr="向下箭頭 以實心填滿">
            <a:extLst>
              <a:ext uri="{FF2B5EF4-FFF2-40B4-BE49-F238E27FC236}">
                <a16:creationId xmlns:a16="http://schemas.microsoft.com/office/drawing/2014/main" id="{7D696E78-6313-E71F-B74A-2AFC21C51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9750" y="4609292"/>
            <a:ext cx="699259" cy="6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398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354840" y="766053"/>
            <a:ext cx="905331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600" b="1">
                <a:latin typeface="微軟正黑體"/>
                <a:ea typeface="微軟正黑體"/>
              </a:rPr>
              <a:t>Word2vec </a:t>
            </a:r>
            <a:r>
              <a:rPr lang="zh-TW" altLang="en-US" sz="3600" b="1">
                <a:latin typeface="微軟正黑體"/>
                <a:ea typeface="微軟正黑體"/>
              </a:rPr>
              <a:t>技術</a:t>
            </a:r>
            <a:r>
              <a:rPr lang="en-US" altLang="zh-TW" sz="3600" b="1">
                <a:latin typeface="微軟正黑體"/>
                <a:ea typeface="微軟正黑體"/>
              </a:rPr>
              <a:t>-</a:t>
            </a:r>
            <a:r>
              <a:rPr lang="zh-TW" altLang="en-US" sz="3600" b="1">
                <a:latin typeface="微軟正黑體"/>
                <a:ea typeface="微軟正黑體"/>
              </a:rPr>
              <a:t>向量轉換</a:t>
            </a:r>
            <a:r>
              <a:rPr lang="en-US" altLang="zh-TW" sz="3600" b="1">
                <a:latin typeface="微軟正黑體"/>
                <a:ea typeface="微軟正黑體"/>
              </a:rPr>
              <a:t>(</a:t>
            </a:r>
            <a:r>
              <a:rPr lang="zh-TW" altLang="en-US" sz="3600" b="1">
                <a:latin typeface="微軟正黑體"/>
                <a:ea typeface="微軟正黑體"/>
              </a:rPr>
              <a:t>課程</a:t>
            </a:r>
            <a:r>
              <a:rPr lang="en-US" altLang="zh-TW" sz="3600" b="1">
                <a:latin typeface="微軟正黑體"/>
                <a:ea typeface="微軟正黑體"/>
              </a:rPr>
              <a:t>)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A9248C-22B6-99EB-B209-F288D1E1D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01" y="5668856"/>
            <a:ext cx="1108959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[-1.8667092, -1.9892237, 2.021159, ...] # 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维向量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AB81EE-4248-45FE-0DE4-7CAA54009E03}"/>
              </a:ext>
            </a:extLst>
          </p:cNvPr>
          <p:cNvSpPr txBox="1"/>
          <p:nvPr/>
        </p:nvSpPr>
        <p:spPr>
          <a:xfrm>
            <a:off x="551201" y="4845368"/>
            <a:ext cx="2768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課程關鍵字向量</a:t>
            </a:r>
            <a:endParaRPr lang="zh-TW" altLang="en-US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 descr="向下箭頭 以實心填滿">
            <a:extLst>
              <a:ext uri="{FF2B5EF4-FFF2-40B4-BE49-F238E27FC236}">
                <a16:creationId xmlns:a16="http://schemas.microsoft.com/office/drawing/2014/main" id="{8B7E1DB8-8938-CEA8-9F8B-D61B2DD32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95117">
            <a:off x="5410536" y="4828413"/>
            <a:ext cx="699259" cy="662293"/>
          </a:xfrm>
          <a:prstGeom prst="rect">
            <a:avLst/>
          </a:prstGeom>
        </p:spPr>
      </p:pic>
      <p:pic>
        <p:nvPicPr>
          <p:cNvPr id="12" name="圖形 11" descr="向下箭頭 以實心填滿">
            <a:extLst>
              <a:ext uri="{FF2B5EF4-FFF2-40B4-BE49-F238E27FC236}">
                <a16:creationId xmlns:a16="http://schemas.microsoft.com/office/drawing/2014/main" id="{A232A633-5C87-3861-C833-AC33B9E9E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4034" y="3758408"/>
            <a:ext cx="574025" cy="54367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865477-235F-332A-9480-A00598494740}"/>
              </a:ext>
            </a:extLst>
          </p:cNvPr>
          <p:cNvSpPr txBox="1"/>
          <p:nvPr/>
        </p:nvSpPr>
        <p:spPr>
          <a:xfrm>
            <a:off x="556283" y="2171777"/>
            <a:ext cx="2034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課程關鍵字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4FD4C7-3AC6-1DEA-668E-B9EE5300BC11}"/>
              </a:ext>
            </a:extLst>
          </p:cNvPr>
          <p:cNvSpPr/>
          <p:nvPr/>
        </p:nvSpPr>
        <p:spPr>
          <a:xfrm>
            <a:off x="551201" y="4833579"/>
            <a:ext cx="2708845" cy="4828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CA87BC-DA35-45C8-38D7-59C47CABFFB3}"/>
              </a:ext>
            </a:extLst>
          </p:cNvPr>
          <p:cNvSpPr/>
          <p:nvPr/>
        </p:nvSpPr>
        <p:spPr>
          <a:xfrm>
            <a:off x="551201" y="2182162"/>
            <a:ext cx="1912301" cy="48808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90BA8F-97C4-B8A8-CE65-9EF34EB54C9B}"/>
              </a:ext>
            </a:extLst>
          </p:cNvPr>
          <p:cNvSpPr txBox="1"/>
          <p:nvPr/>
        </p:nvSpPr>
        <p:spPr>
          <a:xfrm>
            <a:off x="354840" y="2943850"/>
            <a:ext cx="117043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['chatgpt', 'data', 'science', 'data', 'analysis', 'python', 'learn', 'leverage', 'ai', 'fasttrack', 'data', 'science', 'project', 'execution', 'data', 'analysis', 'data', 'visualization', 'reporting']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3E7F3C5-C6E6-A23B-F6CA-D0719CBF79D2}"/>
              </a:ext>
            </a:extLst>
          </p:cNvPr>
          <p:cNvSpPr txBox="1"/>
          <p:nvPr/>
        </p:nvSpPr>
        <p:spPr>
          <a:xfrm>
            <a:off x="4549190" y="4307261"/>
            <a:ext cx="45659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get_word2vec_vector 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D5C576-A2F3-4771-C26E-505E965ABDB3}"/>
              </a:ext>
            </a:extLst>
          </p:cNvPr>
          <p:cNvSpPr/>
          <p:nvPr/>
        </p:nvSpPr>
        <p:spPr>
          <a:xfrm>
            <a:off x="4549189" y="4338860"/>
            <a:ext cx="4036011" cy="482808"/>
          </a:xfrm>
          <a:prstGeom prst="rect">
            <a:avLst/>
          </a:prstGeom>
          <a:noFill/>
          <a:ln w="38100">
            <a:solidFill>
              <a:srgbClr val="E41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形 29" descr="箭號: 逆時針曲線 以實心填滿">
            <a:extLst>
              <a:ext uri="{FF2B5EF4-FFF2-40B4-BE49-F238E27FC236}">
                <a16:creationId xmlns:a16="http://schemas.microsoft.com/office/drawing/2014/main" id="{8E849CE9-BC4C-E946-C421-986DDF375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207617">
            <a:off x="6469439" y="6110250"/>
            <a:ext cx="613388" cy="56315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B6867F7-10FD-26DF-A45E-7EC62E129D0E}"/>
              </a:ext>
            </a:extLst>
          </p:cNvPr>
          <p:cNvSpPr txBox="1"/>
          <p:nvPr/>
        </p:nvSpPr>
        <p:spPr>
          <a:xfrm>
            <a:off x="551201" y="2173119"/>
            <a:ext cx="20114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課程關鍵字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AE7ADB-F227-99B2-FECB-3E2BFA964156}"/>
              </a:ext>
            </a:extLst>
          </p:cNvPr>
          <p:cNvSpPr txBox="1"/>
          <p:nvPr/>
        </p:nvSpPr>
        <p:spPr>
          <a:xfrm>
            <a:off x="551201" y="4833579"/>
            <a:ext cx="27088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課程關鍵字向量</a:t>
            </a:r>
            <a:endParaRPr lang="zh-TW" altLang="en-US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A4E3C1E7-6521-8794-A6C0-A9C8A8EFC7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87994"/>
              </p:ext>
            </p:extLst>
          </p:nvPr>
        </p:nvGraphicFramePr>
        <p:xfrm>
          <a:off x="352659" y="208573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6DB066FD-DBBF-C012-CE9A-02B1AF2547D8}"/>
              </a:ext>
            </a:extLst>
          </p:cNvPr>
          <p:cNvSpPr txBox="1"/>
          <p:nvPr/>
        </p:nvSpPr>
        <p:spPr>
          <a:xfrm>
            <a:off x="7192457" y="6296207"/>
            <a:ext cx="6752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為了捕捉詞語之間的複雜語義關係</a:t>
            </a:r>
          </a:p>
        </p:txBody>
      </p:sp>
    </p:spTree>
    <p:extLst>
      <p:ext uri="{BB962C8B-B14F-4D97-AF65-F5344CB8AC3E}">
        <p14:creationId xmlns:p14="http://schemas.microsoft.com/office/powerpoint/2010/main" val="28716471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A9248C-22B6-99EB-B209-F288D1E1D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01" y="5693041"/>
            <a:ext cx="11089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b="0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[-1.9014443, -1.8813112, 2.9241931, ...] # </a:t>
            </a:r>
            <a:r>
              <a:rPr lang="zh-CN" altLang="en-US" sz="2400" b="0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CN" sz="2400" b="0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CN" altLang="en-US" sz="2400" b="0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维向量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 descr="向下箭頭 以實心填滿">
            <a:extLst>
              <a:ext uri="{FF2B5EF4-FFF2-40B4-BE49-F238E27FC236}">
                <a16:creationId xmlns:a16="http://schemas.microsoft.com/office/drawing/2014/main" id="{8B7E1DB8-8938-CEA8-9F8B-D61B2DD32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95117">
            <a:off x="5347802" y="4923781"/>
            <a:ext cx="699259" cy="662293"/>
          </a:xfrm>
          <a:prstGeom prst="rect">
            <a:avLst/>
          </a:prstGeom>
        </p:spPr>
      </p:pic>
      <p:pic>
        <p:nvPicPr>
          <p:cNvPr id="12" name="圖形 11" descr="向下箭頭 以實心填滿">
            <a:extLst>
              <a:ext uri="{FF2B5EF4-FFF2-40B4-BE49-F238E27FC236}">
                <a16:creationId xmlns:a16="http://schemas.microsoft.com/office/drawing/2014/main" id="{A232A633-5C87-3861-C833-AC33B9E9E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4035" y="3840456"/>
            <a:ext cx="487398" cy="4616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90BA8F-97C4-B8A8-CE65-9EF34EB54C9B}"/>
              </a:ext>
            </a:extLst>
          </p:cNvPr>
          <p:cNvSpPr txBox="1"/>
          <p:nvPr/>
        </p:nvSpPr>
        <p:spPr>
          <a:xfrm>
            <a:off x="77659" y="2748540"/>
            <a:ext cx="12114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['data', 'analysis', 'platform', 'promotion', 'department', 'develop', 'maintain', 'data', 'analysis', 'platforms', 'provide', 'data', 'analysis', 'services', 'support', 'business', 'decisions', 'analyze', 'interpret', 'data', 'identify', 'potential', 'opportunities', 'promote', '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datadriven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', 'culture', 'data', 'analyst', 'data', 'mining', 'statistical', 'analysis', 'data', '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visualizationdata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', 'analyst', 'data', 'mining', 'statistical', 'analysis', 'data', 'visualization']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3E7F3C5-C6E6-A23B-F6CA-D0719CBF79D2}"/>
              </a:ext>
            </a:extLst>
          </p:cNvPr>
          <p:cNvSpPr txBox="1"/>
          <p:nvPr/>
        </p:nvSpPr>
        <p:spPr>
          <a:xfrm>
            <a:off x="4493166" y="4473537"/>
            <a:ext cx="45659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get_word2vec_vector 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D5C576-A2F3-4771-C26E-505E965ABDB3}"/>
              </a:ext>
            </a:extLst>
          </p:cNvPr>
          <p:cNvSpPr/>
          <p:nvPr/>
        </p:nvSpPr>
        <p:spPr>
          <a:xfrm>
            <a:off x="4555749" y="4462966"/>
            <a:ext cx="3776663" cy="482808"/>
          </a:xfrm>
          <a:prstGeom prst="rect">
            <a:avLst/>
          </a:prstGeom>
          <a:noFill/>
          <a:ln w="38100">
            <a:solidFill>
              <a:srgbClr val="E41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形 29" descr="箭號: 逆時針曲線 以實心填滿">
            <a:extLst>
              <a:ext uri="{FF2B5EF4-FFF2-40B4-BE49-F238E27FC236}">
                <a16:creationId xmlns:a16="http://schemas.microsoft.com/office/drawing/2014/main" id="{8E849CE9-BC4C-E946-C421-986DDF375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207617">
            <a:off x="6469439" y="6110250"/>
            <a:ext cx="613388" cy="5631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0C625FA-CDAB-E78D-F55E-8783F8024374}"/>
              </a:ext>
            </a:extLst>
          </p:cNvPr>
          <p:cNvSpPr txBox="1"/>
          <p:nvPr/>
        </p:nvSpPr>
        <p:spPr>
          <a:xfrm>
            <a:off x="7192457" y="6296207"/>
            <a:ext cx="6752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為了捕捉詞語之間的複雜語義關係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C9CC58-FF99-715F-518B-94E12E379EE0}"/>
              </a:ext>
            </a:extLst>
          </p:cNvPr>
          <p:cNvSpPr txBox="1"/>
          <p:nvPr/>
        </p:nvSpPr>
        <p:spPr>
          <a:xfrm>
            <a:off x="551201" y="2173119"/>
            <a:ext cx="20114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部門關鍵字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5339CD-4A0B-D818-E7A3-730BAA22F2AC}"/>
              </a:ext>
            </a:extLst>
          </p:cNvPr>
          <p:cNvSpPr txBox="1"/>
          <p:nvPr/>
        </p:nvSpPr>
        <p:spPr>
          <a:xfrm>
            <a:off x="551201" y="4969374"/>
            <a:ext cx="27088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部門關鍵字</a:t>
            </a:r>
            <a:r>
              <a:rPr lang="zh-TW" altLang="en-US" sz="28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向量</a:t>
            </a:r>
            <a:endParaRPr lang="zh-TW" altLang="en-US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FDB933-729C-F3D3-712D-8EFA1AD68D49}"/>
              </a:ext>
            </a:extLst>
          </p:cNvPr>
          <p:cNvSpPr txBox="1"/>
          <p:nvPr/>
        </p:nvSpPr>
        <p:spPr>
          <a:xfrm>
            <a:off x="428285" y="830318"/>
            <a:ext cx="905331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600" b="1">
                <a:latin typeface="微軟正黑體"/>
                <a:ea typeface="微軟正黑體"/>
              </a:rPr>
              <a:t>Word2vec </a:t>
            </a:r>
            <a:r>
              <a:rPr lang="zh-TW" altLang="en-US" sz="3600" b="1">
                <a:latin typeface="微軟正黑體"/>
                <a:ea typeface="微軟正黑體"/>
              </a:rPr>
              <a:t>技術</a:t>
            </a:r>
            <a:r>
              <a:rPr lang="en-US" altLang="zh-TW" sz="3600" b="1">
                <a:latin typeface="微軟正黑體"/>
                <a:ea typeface="微軟正黑體"/>
              </a:rPr>
              <a:t>-</a:t>
            </a:r>
            <a:r>
              <a:rPr lang="zh-TW" altLang="en-US" sz="3600" b="1">
                <a:latin typeface="微軟正黑體"/>
                <a:ea typeface="微軟正黑體"/>
              </a:rPr>
              <a:t>向量轉換</a:t>
            </a:r>
            <a:r>
              <a:rPr lang="en-US" altLang="zh-TW" sz="3600" b="1">
                <a:latin typeface="微軟正黑體"/>
                <a:ea typeface="微軟正黑體"/>
              </a:rPr>
              <a:t>(</a:t>
            </a:r>
            <a:r>
              <a:rPr lang="zh-TW" altLang="en-US" sz="3600" b="1">
                <a:latin typeface="微軟正黑體"/>
                <a:ea typeface="微軟正黑體"/>
              </a:rPr>
              <a:t>部門</a:t>
            </a:r>
            <a:r>
              <a:rPr lang="en-US" altLang="zh-TW" sz="3600" b="1">
                <a:latin typeface="微軟正黑體"/>
                <a:ea typeface="微軟正黑體"/>
              </a:rPr>
              <a:t>)</a:t>
            </a: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498D7276-7A94-739F-7105-FD46209DFA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096206"/>
              </p:ext>
            </p:extLst>
          </p:nvPr>
        </p:nvGraphicFramePr>
        <p:xfrm>
          <a:off x="426104" y="181031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242454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409925" y="766053"/>
            <a:ext cx="5486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>
                <a:latin typeface="微軟正黑體"/>
                <a:ea typeface="微軟正黑體"/>
              </a:rPr>
              <a:t>相似度比對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A0528D-2792-B60A-E14E-77BA38FE8F46}"/>
              </a:ext>
            </a:extLst>
          </p:cNvPr>
          <p:cNvSpPr txBox="1"/>
          <p:nvPr/>
        </p:nvSpPr>
        <p:spPr>
          <a:xfrm>
            <a:off x="404492" y="2082096"/>
            <a:ext cx="269354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課程關鍵字向量</a:t>
            </a:r>
          </a:p>
        </p:txBody>
      </p:sp>
      <p:pic>
        <p:nvPicPr>
          <p:cNvPr id="32" name="圖形 31" descr="返回 以實心填滿">
            <a:extLst>
              <a:ext uri="{FF2B5EF4-FFF2-40B4-BE49-F238E27FC236}">
                <a16:creationId xmlns:a16="http://schemas.microsoft.com/office/drawing/2014/main" id="{C33339B1-FB02-EEEC-5918-4C0C1C6EC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330337">
            <a:off x="8655383" y="4510487"/>
            <a:ext cx="914400" cy="914400"/>
          </a:xfrm>
          <a:prstGeom prst="rect">
            <a:avLst/>
          </a:prstGeom>
        </p:spPr>
      </p:pic>
      <p:pic>
        <p:nvPicPr>
          <p:cNvPr id="33" name="圖形 32" descr="返回 以實心填滿">
            <a:extLst>
              <a:ext uri="{FF2B5EF4-FFF2-40B4-BE49-F238E27FC236}">
                <a16:creationId xmlns:a16="http://schemas.microsoft.com/office/drawing/2014/main" id="{3E29E165-1766-3863-FE8F-5E107E59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563849">
            <a:off x="8318049" y="2345528"/>
            <a:ext cx="914400" cy="914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D2384BA-845A-66E4-6DFC-8D834E6E9AE1}"/>
              </a:ext>
            </a:extLst>
          </p:cNvPr>
          <p:cNvSpPr txBox="1"/>
          <p:nvPr/>
        </p:nvSpPr>
        <p:spPr>
          <a:xfrm>
            <a:off x="3098040" y="2233678"/>
            <a:ext cx="5764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[-1.8667092, -1.9892237, 2.021159, ...]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DD73B33-3C9E-910D-BDC8-59D2D60371DC}"/>
              </a:ext>
            </a:extLst>
          </p:cNvPr>
          <p:cNvSpPr txBox="1"/>
          <p:nvPr/>
        </p:nvSpPr>
        <p:spPr>
          <a:xfrm>
            <a:off x="5520203" y="5351204"/>
            <a:ext cx="3476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zh-TW" altLang="en-US" sz="28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比對向量矩陣相似度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1DD2EC1-D6B3-3DE5-9214-3180291B6F79}"/>
              </a:ext>
            </a:extLst>
          </p:cNvPr>
          <p:cNvSpPr txBox="1"/>
          <p:nvPr/>
        </p:nvSpPr>
        <p:spPr>
          <a:xfrm>
            <a:off x="404491" y="2869497"/>
            <a:ext cx="269354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部門關鍵字向量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E93C9EE-6A77-9F5E-DD46-F54C3F7FAE92}"/>
              </a:ext>
            </a:extLst>
          </p:cNvPr>
          <p:cNvSpPr txBox="1"/>
          <p:nvPr/>
        </p:nvSpPr>
        <p:spPr>
          <a:xfrm>
            <a:off x="3098040" y="3003773"/>
            <a:ext cx="6314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[-1.9014443, -1.8813112, 2.9241931, ...]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835C13-6943-CA1E-D472-40A9862AF46F}"/>
              </a:ext>
            </a:extLst>
          </p:cNvPr>
          <p:cNvSpPr txBox="1"/>
          <p:nvPr/>
        </p:nvSpPr>
        <p:spPr>
          <a:xfrm>
            <a:off x="7374458" y="3954594"/>
            <a:ext cx="3892981" cy="523220"/>
          </a:xfrm>
          <a:prstGeom prst="rect">
            <a:avLst/>
          </a:prstGeom>
          <a:noFill/>
          <a:ln w="28575">
            <a:solidFill>
              <a:srgbClr val="E41D35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800" b="1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cosine_similarity</a:t>
            </a:r>
            <a:r>
              <a:rPr lang="en-US" altLang="zh-TW" sz="28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91B87B-DEF3-F706-7014-C50A153348B5}"/>
              </a:ext>
            </a:extLst>
          </p:cNvPr>
          <p:cNvSpPr txBox="1"/>
          <p:nvPr/>
        </p:nvSpPr>
        <p:spPr>
          <a:xfrm>
            <a:off x="721837" y="5752949"/>
            <a:ext cx="385171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E41D35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800" b="1" i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Cosine Similarity: 0.9371</a:t>
            </a:r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形 22" descr="返回 以實心填滿">
            <a:extLst>
              <a:ext uri="{FF2B5EF4-FFF2-40B4-BE49-F238E27FC236}">
                <a16:creationId xmlns:a16="http://schemas.microsoft.com/office/drawing/2014/main" id="{E6BB6F2E-B6A2-6D71-13C5-5450275C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563849">
            <a:off x="8193204" y="3036460"/>
            <a:ext cx="914400" cy="914400"/>
          </a:xfrm>
          <a:prstGeom prst="rect">
            <a:avLst/>
          </a:prstGeom>
        </p:spPr>
      </p:pic>
      <p:pic>
        <p:nvPicPr>
          <p:cNvPr id="24" name="圖形 23" descr="返回 以實心填滿">
            <a:extLst>
              <a:ext uri="{FF2B5EF4-FFF2-40B4-BE49-F238E27FC236}">
                <a16:creationId xmlns:a16="http://schemas.microsoft.com/office/drawing/2014/main" id="{4CFE1B43-B91F-52F7-ED29-8B5250D29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396865">
            <a:off x="4908998" y="5796408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36FAEAB-CE45-C2D0-1B60-024DD2E912A1}"/>
              </a:ext>
            </a:extLst>
          </p:cNvPr>
          <p:cNvSpPr txBox="1"/>
          <p:nvPr/>
        </p:nvSpPr>
        <p:spPr>
          <a:xfrm>
            <a:off x="5586285" y="5371811"/>
            <a:ext cx="3275993" cy="52322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zh-TW" altLang="en-US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2F902D8C-D657-51CC-63CC-5F0EB7CADA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751968"/>
              </p:ext>
            </p:extLst>
          </p:nvPr>
        </p:nvGraphicFramePr>
        <p:xfrm>
          <a:off x="407743" y="181031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36749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5838B1-520A-EA61-81D6-2012A6CD6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" t="25374" r="1167" b="24148"/>
          <a:stretch/>
        </p:blipFill>
        <p:spPr>
          <a:xfrm>
            <a:off x="254001" y="2177451"/>
            <a:ext cx="11683998" cy="339674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EDC0093-349D-34DD-1FB9-8C9524A7BE9E}"/>
              </a:ext>
            </a:extLst>
          </p:cNvPr>
          <p:cNvSpPr txBox="1"/>
          <p:nvPr/>
        </p:nvSpPr>
        <p:spPr>
          <a:xfrm>
            <a:off x="442284" y="813009"/>
            <a:ext cx="5486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 dirty="0">
                <a:latin typeface="微軟正黑體"/>
                <a:ea typeface="微軟正黑體"/>
              </a:rPr>
              <a:t>相似度排名</a:t>
            </a:r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B98E7E4B-FE32-AECD-C057-5A9667A66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549238"/>
              </p:ext>
            </p:extLst>
          </p:nvPr>
        </p:nvGraphicFramePr>
        <p:xfrm>
          <a:off x="443112" y="195028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829988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4581" y="24150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0B2EC5-3132-DF21-26CB-991927A38A80}"/>
              </a:ext>
            </a:extLst>
          </p:cNvPr>
          <p:cNvSpPr txBox="1"/>
          <p:nvPr/>
        </p:nvSpPr>
        <p:spPr>
          <a:xfrm>
            <a:off x="442284" y="813009"/>
            <a:ext cx="5486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 dirty="0">
                <a:latin typeface="微軟正黑體"/>
                <a:ea typeface="微軟正黑體"/>
              </a:rPr>
              <a:t>相似度排名</a:t>
            </a: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BB172DA2-ED19-27B3-FF2E-B0B7FB157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536727"/>
              </p:ext>
            </p:extLst>
          </p:nvPr>
        </p:nvGraphicFramePr>
        <p:xfrm>
          <a:off x="443112" y="195028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C8D85628-5E4A-7E28-560E-370DD2C8D2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195" r="3618" b="25685"/>
          <a:stretch/>
        </p:blipFill>
        <p:spPr>
          <a:xfrm>
            <a:off x="254002" y="2177452"/>
            <a:ext cx="11620842" cy="32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673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文字, 圖表, 設計 的圖片&#10;&#10;自動產生的描述">
            <a:extLst>
              <a:ext uri="{FF2B5EF4-FFF2-40B4-BE49-F238E27FC236}">
                <a16:creationId xmlns:a16="http://schemas.microsoft.com/office/drawing/2014/main" id="{B0DA2CD7-7AA5-D9E8-1206-B56D8528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2" t="18163" b="14738"/>
          <a:stretch/>
        </p:blipFill>
        <p:spPr>
          <a:xfrm>
            <a:off x="1183784" y="1428385"/>
            <a:ext cx="6649575" cy="487510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6C9C84A-0334-254C-05E4-38A92DF2CB71}"/>
              </a:ext>
            </a:extLst>
          </p:cNvPr>
          <p:cNvSpPr txBox="1"/>
          <p:nvPr/>
        </p:nvSpPr>
        <p:spPr>
          <a:xfrm>
            <a:off x="442284" y="775535"/>
            <a:ext cx="5486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>
                <a:latin typeface="微軟正黑體"/>
                <a:ea typeface="微軟正黑體"/>
              </a:rPr>
              <a:t>專案流程圖</a:t>
            </a:r>
            <a:endParaRPr lang="en-US" altLang="zh-TW" sz="3600" b="1">
              <a:latin typeface="微軟正黑體"/>
              <a:ea typeface="微軟正黑體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9CC24D-8DF3-24FB-D596-EBA2145E3CB9}"/>
              </a:ext>
            </a:extLst>
          </p:cNvPr>
          <p:cNvSpPr txBox="1"/>
          <p:nvPr/>
        </p:nvSpPr>
        <p:spPr>
          <a:xfrm>
            <a:off x="7721600" y="1537594"/>
            <a:ext cx="429768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發信系統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(outlook)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生成部門美術圖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受試者回饋，根據回饋調整內容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DE7C998A-18C2-8D84-6C39-93FD72D602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091319"/>
              </p:ext>
            </p:extLst>
          </p:nvPr>
        </p:nvGraphicFramePr>
        <p:xfrm>
          <a:off x="443111" y="195027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27540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354841" y="650616"/>
            <a:ext cx="5486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>
                <a:latin typeface="微軟正黑體"/>
                <a:ea typeface="微軟正黑體"/>
              </a:rPr>
              <a:t>初版信件</a:t>
            </a:r>
            <a:r>
              <a:rPr lang="en-US" altLang="zh-TW" sz="3600" b="1">
                <a:latin typeface="微軟正黑體"/>
                <a:ea typeface="微軟正黑體"/>
              </a:rPr>
              <a:t>&amp;</a:t>
            </a:r>
            <a:r>
              <a:rPr lang="zh-TW" altLang="en-US" sz="3600" b="1">
                <a:latin typeface="微軟正黑體"/>
                <a:ea typeface="微軟正黑體"/>
              </a:rPr>
              <a:t>問題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C414FE4-075E-A456-6764-2E6147A51341}"/>
              </a:ext>
            </a:extLst>
          </p:cNvPr>
          <p:cNvGrpSpPr/>
          <p:nvPr/>
        </p:nvGrpSpPr>
        <p:grpSpPr>
          <a:xfrm>
            <a:off x="4102591" y="1496988"/>
            <a:ext cx="7635854" cy="4894835"/>
            <a:chOff x="4051459" y="1379924"/>
            <a:chExt cx="8121892" cy="515393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309BA58-8627-CC84-4DE5-56E9B7279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7" t="20481" r="32333" b="6798"/>
            <a:stretch/>
          </p:blipFill>
          <p:spPr>
            <a:xfrm>
              <a:off x="4065671" y="1425888"/>
              <a:ext cx="8107680" cy="498724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34A2941-17F5-10C2-0368-ED77A1B55028}"/>
                </a:ext>
              </a:extLst>
            </p:cNvPr>
            <p:cNvSpPr/>
            <p:nvPr/>
          </p:nvSpPr>
          <p:spPr>
            <a:xfrm>
              <a:off x="4054751" y="1379924"/>
              <a:ext cx="1361503" cy="3993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1655660-3FB4-277F-8826-A7FDED38788B}"/>
                </a:ext>
              </a:extLst>
            </p:cNvPr>
            <p:cNvSpPr/>
            <p:nvPr/>
          </p:nvSpPr>
          <p:spPr>
            <a:xfrm>
              <a:off x="4065671" y="3021314"/>
              <a:ext cx="8107680" cy="18189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E9CDEBA-660D-BF1A-34B8-22A9954309A8}"/>
                </a:ext>
              </a:extLst>
            </p:cNvPr>
            <p:cNvSpPr/>
            <p:nvPr/>
          </p:nvSpPr>
          <p:spPr>
            <a:xfrm>
              <a:off x="4051459" y="4960972"/>
              <a:ext cx="8035667" cy="15728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12E836-C57F-1B91-6849-AB46059D9F29}"/>
                </a:ext>
              </a:extLst>
            </p:cNvPr>
            <p:cNvSpPr/>
            <p:nvPr/>
          </p:nvSpPr>
          <p:spPr>
            <a:xfrm>
              <a:off x="4051460" y="2311414"/>
              <a:ext cx="2959851" cy="409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FF6352-F497-1BC4-1315-184D26005310}"/>
              </a:ext>
            </a:extLst>
          </p:cNvPr>
          <p:cNvSpPr txBox="1"/>
          <p:nvPr/>
        </p:nvSpPr>
        <p:spPr>
          <a:xfrm>
            <a:off x="64962" y="2201803"/>
            <a:ext cx="380549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蒐集信件回饋，回饋按鈕沒有提示難以察覺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612824-D6C8-E392-8F81-2DA3375282C8}"/>
              </a:ext>
            </a:extLst>
          </p:cNvPr>
          <p:cNvSpPr txBox="1"/>
          <p:nvPr/>
        </p:nvSpPr>
        <p:spPr>
          <a:xfrm>
            <a:off x="354841" y="1502684"/>
            <a:ext cx="351561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標題太短且不夠生動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DE7457C-C2B5-98A2-3A92-A2BAD5AB4D99}"/>
              </a:ext>
            </a:extLst>
          </p:cNvPr>
          <p:cNvSpPr txBox="1"/>
          <p:nvPr/>
        </p:nvSpPr>
        <p:spPr>
          <a:xfrm>
            <a:off x="1504825" y="5230320"/>
            <a:ext cx="2365631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缺少課程時長</a:t>
            </a:r>
            <a:endParaRPr lang="en-US" altLang="zh-TW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格式沒有對齊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8D7A51-040C-F9AE-9CEF-41CE02B52D7B}"/>
              </a:ext>
            </a:extLst>
          </p:cNvPr>
          <p:cNvSpPr txBox="1"/>
          <p:nvPr/>
        </p:nvSpPr>
        <p:spPr>
          <a:xfrm>
            <a:off x="1021248" y="3623260"/>
            <a:ext cx="284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</a:t>
            </a:r>
            <a:r>
              <a:rPr lang="en-US" altLang="zh-TW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過大</a:t>
            </a:r>
            <a:endParaRPr lang="en-US" altLang="zh-TW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喧賓奪主</a:t>
            </a:r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3F0C1772-1A30-DCEF-90CD-31C57657C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480487"/>
              </p:ext>
            </p:extLst>
          </p:nvPr>
        </p:nvGraphicFramePr>
        <p:xfrm>
          <a:off x="355669" y="195028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3713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6ADC625-FA4F-4B4A-23E8-BE8475BF3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報告摘要</a:t>
            </a:r>
            <a:endParaRPr 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455BFB5-B845-DBD1-2B77-CD0913B00B20}"/>
              </a:ext>
            </a:extLst>
          </p:cNvPr>
          <p:cNvCxnSpPr>
            <a:cxnSpLocks/>
          </p:cNvCxnSpPr>
          <p:nvPr/>
        </p:nvCxnSpPr>
        <p:spPr>
          <a:xfrm>
            <a:off x="2438399" y="568037"/>
            <a:ext cx="1" cy="579212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DD6C95B9-0D92-64A1-DF9D-D76B01338BFA}"/>
              </a:ext>
            </a:extLst>
          </p:cNvPr>
          <p:cNvSpPr/>
          <p:nvPr/>
        </p:nvSpPr>
        <p:spPr>
          <a:xfrm>
            <a:off x="1879606" y="752995"/>
            <a:ext cx="1117587" cy="1046480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latin typeface="Chewy" panose="02000000000000000000" pitchFamily="2" charset="0"/>
                <a:ea typeface="Chewy" panose="02000000000000000000" pitchFamily="2" charset="0"/>
              </a:rPr>
              <a:t>1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1327106A-0D9D-2F26-D83F-EF8B2EF48922}"/>
              </a:ext>
            </a:extLst>
          </p:cNvPr>
          <p:cNvSpPr/>
          <p:nvPr/>
        </p:nvSpPr>
        <p:spPr>
          <a:xfrm>
            <a:off x="1879605" y="2174054"/>
            <a:ext cx="1117587" cy="1046480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latin typeface="Chewy" panose="02000000000000000000" pitchFamily="2" charset="0"/>
                <a:ea typeface="Chewy" panose="02000000000000000000" pitchFamily="2" charset="0"/>
              </a:rPr>
              <a:t>2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08FBE71-3416-3353-5F5B-D6551541A345}"/>
              </a:ext>
            </a:extLst>
          </p:cNvPr>
          <p:cNvSpPr/>
          <p:nvPr/>
        </p:nvSpPr>
        <p:spPr>
          <a:xfrm>
            <a:off x="1879606" y="4483967"/>
            <a:ext cx="1117587" cy="1046480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latin typeface="Chewy" panose="02000000000000000000" pitchFamily="2" charset="0"/>
                <a:ea typeface="Chewy" panose="02000000000000000000" pitchFamily="2" charset="0"/>
              </a:rPr>
              <a:t>3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9E576E9-25DB-498C-1440-4AA060333176}"/>
              </a:ext>
            </a:extLst>
          </p:cNvPr>
          <p:cNvSpPr txBox="1"/>
          <p:nvPr/>
        </p:nvSpPr>
        <p:spPr>
          <a:xfrm>
            <a:off x="3555985" y="983847"/>
            <a:ext cx="275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  <a:endParaRPr lang="en-US" sz="3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4D2A72-34E8-62FE-8698-CA10623CCBD6}"/>
              </a:ext>
            </a:extLst>
          </p:cNvPr>
          <p:cNvSpPr txBox="1"/>
          <p:nvPr/>
        </p:nvSpPr>
        <p:spPr>
          <a:xfrm>
            <a:off x="3555985" y="2404906"/>
            <a:ext cx="8544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WinTern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實習專案介紹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AI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學習資源系統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4D6B55F-4C53-A40D-3B92-31DFC32E023E}"/>
              </a:ext>
            </a:extLst>
          </p:cNvPr>
          <p:cNvSpPr txBox="1"/>
          <p:nvPr/>
        </p:nvSpPr>
        <p:spPr>
          <a:xfrm>
            <a:off x="3555986" y="4714819"/>
            <a:ext cx="415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華邦文化</a:t>
            </a:r>
            <a:r>
              <a:rPr lang="en-US" altLang="zh-TW" sz="3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實習心得</a:t>
            </a:r>
            <a:endParaRPr lang="en-US" sz="32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DB5F9A-6AA8-96B3-BD3F-DCEFA507C629}"/>
              </a:ext>
            </a:extLst>
          </p:cNvPr>
          <p:cNvSpPr txBox="1"/>
          <p:nvPr/>
        </p:nvSpPr>
        <p:spPr>
          <a:xfrm>
            <a:off x="3708385" y="5299594"/>
            <a:ext cx="5100335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五大文化與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HR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資料優化專案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實習心得</a:t>
            </a:r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0D128C-E7D2-ACB8-CE79-DEB4AEBD7941}"/>
              </a:ext>
            </a:extLst>
          </p:cNvPr>
          <p:cNvSpPr txBox="1"/>
          <p:nvPr/>
        </p:nvSpPr>
        <p:spPr>
          <a:xfrm>
            <a:off x="3708384" y="2989681"/>
            <a:ext cx="3505199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前情提要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部門與課程比對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測試階段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96700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36912021-1021-9713-4DDF-CF5B48CE1B41}"/>
              </a:ext>
            </a:extLst>
          </p:cNvPr>
          <p:cNvGrpSpPr/>
          <p:nvPr/>
        </p:nvGrpSpPr>
        <p:grpSpPr>
          <a:xfrm>
            <a:off x="163512" y="1376752"/>
            <a:ext cx="11864975" cy="5164239"/>
            <a:chOff x="-168019" y="414515"/>
            <a:chExt cx="12192000" cy="5945645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8B9298F-415D-0293-E89D-2C0E8265DDBE}"/>
                </a:ext>
              </a:extLst>
            </p:cNvPr>
            <p:cNvSpPr/>
            <p:nvPr/>
          </p:nvSpPr>
          <p:spPr>
            <a:xfrm>
              <a:off x="-168019" y="414515"/>
              <a:ext cx="12192000" cy="589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6A0AFB07-3626-ACFC-311F-D65B6094D9F0}"/>
                </a:ext>
              </a:extLst>
            </p:cNvPr>
            <p:cNvGrpSpPr/>
            <p:nvPr/>
          </p:nvGrpSpPr>
          <p:grpSpPr>
            <a:xfrm>
              <a:off x="176846" y="649170"/>
              <a:ext cx="11605464" cy="5710990"/>
              <a:chOff x="176846" y="649170"/>
              <a:chExt cx="11605464" cy="5710990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8D24F0CD-5581-7DFB-2753-B7EF32D6C859}"/>
                  </a:ext>
                </a:extLst>
              </p:cNvPr>
              <p:cNvGrpSpPr/>
              <p:nvPr/>
            </p:nvGrpSpPr>
            <p:grpSpPr>
              <a:xfrm>
                <a:off x="3891281" y="756963"/>
                <a:ext cx="7891029" cy="5603197"/>
                <a:chOff x="2654557" y="787443"/>
                <a:chExt cx="7329432" cy="5283113"/>
              </a:xfrm>
            </p:grpSpPr>
            <p:pic>
              <p:nvPicPr>
                <p:cNvPr id="50" name="圖片 49">
                  <a:extLst>
                    <a:ext uri="{FF2B5EF4-FFF2-40B4-BE49-F238E27FC236}">
                      <a16:creationId xmlns:a16="http://schemas.microsoft.com/office/drawing/2014/main" id="{0DEF2053-20A6-E2C8-4CD3-A88C07457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33" t="20481" r="42417" b="6798"/>
                <a:stretch/>
              </p:blipFill>
              <p:spPr>
                <a:xfrm>
                  <a:off x="2654557" y="787443"/>
                  <a:ext cx="7329432" cy="5283113"/>
                </a:xfrm>
                <a:prstGeom prst="rect">
                  <a:avLst/>
                </a:prstGeom>
              </p:spPr>
            </p:pic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2BA5804C-D12A-3467-018F-A72C5CE87F6E}"/>
                    </a:ext>
                  </a:extLst>
                </p:cNvPr>
                <p:cNvSpPr/>
                <p:nvPr/>
              </p:nvSpPr>
              <p:spPr>
                <a:xfrm>
                  <a:off x="2654557" y="825729"/>
                  <a:ext cx="7329432" cy="32235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19B852D-904D-B92E-D8F4-93C804965B5E}"/>
                    </a:ext>
                  </a:extLst>
                </p:cNvPr>
                <p:cNvSpPr/>
                <p:nvPr/>
              </p:nvSpPr>
              <p:spPr>
                <a:xfrm>
                  <a:off x="2654557" y="3242644"/>
                  <a:ext cx="6303272" cy="99765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3CC640D-5B41-A824-6406-1ACCF8F94FFE}"/>
                    </a:ext>
                  </a:extLst>
                </p:cNvPr>
                <p:cNvSpPr/>
                <p:nvPr/>
              </p:nvSpPr>
              <p:spPr>
                <a:xfrm>
                  <a:off x="2657849" y="4464735"/>
                  <a:ext cx="6303272" cy="99765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B9DC8D77-57F4-BD54-E520-493B74D93106}"/>
                    </a:ext>
                  </a:extLst>
                </p:cNvPr>
                <p:cNvSpPr/>
                <p:nvPr/>
              </p:nvSpPr>
              <p:spPr>
                <a:xfrm>
                  <a:off x="2654557" y="1845304"/>
                  <a:ext cx="5473443" cy="117290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AC32AE5-1599-E145-7805-0975F27BBC37}"/>
                  </a:ext>
                </a:extLst>
              </p:cNvPr>
              <p:cNvSpPr txBox="1"/>
              <p:nvPr/>
            </p:nvSpPr>
            <p:spPr>
              <a:xfrm>
                <a:off x="628965" y="649170"/>
                <a:ext cx="3125156" cy="9541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TW" altLang="en-US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並增加生動的文字</a:t>
                </a:r>
                <a:endParaRPr lang="en-US" altLang="zh-TW" sz="2800" b="1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增加英文版標題</a:t>
                </a:r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D311D25-AA08-7692-5D44-C13973C34A08}"/>
                  </a:ext>
                </a:extLst>
              </p:cNvPr>
              <p:cNvSpPr txBox="1"/>
              <p:nvPr/>
            </p:nvSpPr>
            <p:spPr>
              <a:xfrm>
                <a:off x="1148081" y="2023845"/>
                <a:ext cx="2606040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TW" altLang="en-US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增加小提醒</a:t>
                </a:r>
                <a:endParaRPr lang="en-US" altLang="zh-TW" sz="2800" b="1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8F83EBF7-205E-A44B-3CBC-E83D622DD492}"/>
                  </a:ext>
                </a:extLst>
              </p:cNvPr>
              <p:cNvSpPr txBox="1"/>
              <p:nvPr/>
            </p:nvSpPr>
            <p:spPr>
              <a:xfrm>
                <a:off x="176846" y="3412911"/>
                <a:ext cx="3577275" cy="9541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TW" altLang="en-US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改</a:t>
                </a:r>
                <a:r>
                  <a:rPr lang="en-US" altLang="zh-TW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生圖的</a:t>
                </a:r>
                <a:r>
                  <a:rPr lang="en-US" altLang="zh-TW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prompt </a:t>
                </a:r>
              </a:p>
              <a:p>
                <a:r>
                  <a:rPr lang="en-US" altLang="zh-TW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&amp; </a:t>
                </a:r>
                <a:r>
                  <a:rPr lang="zh-TW" altLang="en-US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用程式碼自動切圖</a:t>
                </a:r>
              </a:p>
            </p:txBody>
          </p: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747E642-B0F4-AA35-79C6-BA3F3EDA223F}"/>
                  </a:ext>
                </a:extLst>
              </p:cNvPr>
              <p:cNvSpPr txBox="1"/>
              <p:nvPr/>
            </p:nvSpPr>
            <p:spPr>
              <a:xfrm>
                <a:off x="210524" y="5010266"/>
                <a:ext cx="3564448" cy="6023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TW" altLang="en-US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調整</a:t>
                </a:r>
                <a:r>
                  <a:rPr lang="en-US" altLang="zh-TW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HTML</a:t>
                </a:r>
                <a:r>
                  <a:rPr lang="zh-TW" altLang="en-US" sz="2800" b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格式對齊</a:t>
                </a:r>
              </a:p>
            </p:txBody>
          </p:sp>
        </p:grpSp>
      </p:grp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9B02312-BB39-E7C3-EDA4-2F48F5A77EAF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501910" y="795200"/>
            <a:ext cx="11864975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zh-TW" altLang="en-US" sz="3600" dirty="0">
                <a:solidFill>
                  <a:schemeClr val="tx1"/>
                </a:solidFill>
                <a:latin typeface="微軟正黑體"/>
                <a:ea typeface="微軟正黑體"/>
              </a:rPr>
              <a:t>受</a:t>
            </a:r>
            <a:r>
              <a:rPr lang="zh-TW" altLang="en-US" sz="3600" b="1" dirty="0">
                <a:solidFill>
                  <a:schemeClr val="tx1"/>
                </a:solidFill>
                <a:latin typeface="微軟正黑體"/>
                <a:ea typeface="微軟正黑體"/>
              </a:rPr>
              <a:t>試者回饋</a:t>
            </a:r>
            <a:r>
              <a:rPr lang="en-US" altLang="zh-TW" sz="3600" b="1" dirty="0">
                <a:solidFill>
                  <a:schemeClr val="tx1"/>
                </a:solidFill>
                <a:latin typeface="微軟正黑體"/>
                <a:ea typeface="微軟正黑體"/>
              </a:rPr>
              <a:t>&amp;</a:t>
            </a:r>
            <a:r>
              <a:rPr lang="zh-TW" altLang="en-US" sz="3600" b="1" dirty="0">
                <a:solidFill>
                  <a:schemeClr val="tx1"/>
                </a:solidFill>
                <a:latin typeface="微軟正黑體"/>
                <a:ea typeface="微軟正黑體"/>
              </a:rPr>
              <a:t>調整</a:t>
            </a:r>
            <a:endParaRPr lang="zh-TW" dirty="0">
              <a:solidFill>
                <a:schemeClr val="tx1"/>
              </a:solidFill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52D7F743-4380-7472-A627-74DEA0D81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281281"/>
              </p:ext>
            </p:extLst>
          </p:nvPr>
        </p:nvGraphicFramePr>
        <p:xfrm>
          <a:off x="499127" y="170148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5442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237046" y="670858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生成部門美術圖</a:t>
            </a:r>
            <a:endParaRPr lang="en-US" altLang="zh-TW" sz="3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DE7457C-C2B5-98A2-3A92-A2BAD5AB4D99}"/>
              </a:ext>
            </a:extLst>
          </p:cNvPr>
          <p:cNvSpPr txBox="1"/>
          <p:nvPr/>
        </p:nvSpPr>
        <p:spPr>
          <a:xfrm>
            <a:off x="2268616" y="1569122"/>
            <a:ext cx="765476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OpenAI DALL·E</a:t>
            </a: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模型生成的部門的</a:t>
            </a:r>
            <a:r>
              <a:rPr lang="en-US" altLang="zh-TW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endParaRPr lang="zh-TW" altLang="en-US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913A29-2B31-D1E0-23EC-1E28B961C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" t="60741" r="4250" b="15704"/>
          <a:stretch/>
        </p:blipFill>
        <p:spPr>
          <a:xfrm>
            <a:off x="501270" y="5075073"/>
            <a:ext cx="5378065" cy="75942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1E51C18-9EBA-26CD-A129-32551CD4E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" t="60741" r="4417" b="15111"/>
          <a:stretch/>
        </p:blipFill>
        <p:spPr>
          <a:xfrm>
            <a:off x="501270" y="4179915"/>
            <a:ext cx="5378065" cy="77922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DE3AA7F-E62D-5445-D7C9-A2114FCEB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8" t="61037" r="5050" b="15852"/>
          <a:stretch/>
        </p:blipFill>
        <p:spPr>
          <a:xfrm>
            <a:off x="501269" y="3257031"/>
            <a:ext cx="5378065" cy="75942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94493DA-5748-F718-9D6B-C8C7CF5B97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7" t="61275" r="4334" b="16185"/>
          <a:stretch/>
        </p:blipFill>
        <p:spPr>
          <a:xfrm>
            <a:off x="501269" y="2366230"/>
            <a:ext cx="5378065" cy="727342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FEA6BBB-19B6-AAA9-E06F-51B33D39B6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0" t="54519" r="4583" b="22797"/>
          <a:stretch/>
        </p:blipFill>
        <p:spPr>
          <a:xfrm>
            <a:off x="6162738" y="2351091"/>
            <a:ext cx="5628640" cy="77088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E2E4516-1024-2753-516D-8F1EEE6837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1" t="60909" r="4333" b="15999"/>
          <a:stretch/>
        </p:blipFill>
        <p:spPr>
          <a:xfrm>
            <a:off x="6162738" y="3287347"/>
            <a:ext cx="5628640" cy="78054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2532EB1-F584-B66B-545F-9B8A0F8595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67" t="54815" r="4417" b="22797"/>
          <a:stretch/>
        </p:blipFill>
        <p:spPr>
          <a:xfrm>
            <a:off x="6162738" y="5075758"/>
            <a:ext cx="5628640" cy="75878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8A1A515-5AE0-AD5C-8452-5B933ABD6F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50" t="60909" r="4417" b="15703"/>
          <a:stretch/>
        </p:blipFill>
        <p:spPr>
          <a:xfrm>
            <a:off x="6162738" y="4175133"/>
            <a:ext cx="5628640" cy="793379"/>
          </a:xfrm>
          <a:prstGeom prst="rect">
            <a:avLst/>
          </a:prstGeom>
        </p:spPr>
      </p:pic>
      <p:pic>
        <p:nvPicPr>
          <p:cNvPr id="38" name="圖形 37" descr="向下箭頭 以實心填滿">
            <a:extLst>
              <a:ext uri="{FF2B5EF4-FFF2-40B4-BE49-F238E27FC236}">
                <a16:creationId xmlns:a16="http://schemas.microsoft.com/office/drawing/2014/main" id="{D7F9D9CE-9781-714E-FD6E-3915E53CE5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2322596" y="5666771"/>
            <a:ext cx="596208" cy="980804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570749DC-9348-488C-9EC7-FFA2181712B2}"/>
              </a:ext>
            </a:extLst>
          </p:cNvPr>
          <p:cNvSpPr txBox="1"/>
          <p:nvPr/>
        </p:nvSpPr>
        <p:spPr>
          <a:xfrm>
            <a:off x="3222862" y="5932058"/>
            <a:ext cx="680175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可以串</a:t>
            </a:r>
            <a:r>
              <a:rPr lang="en-US" altLang="zh-TW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OpenAI API </a:t>
            </a:r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 </a:t>
            </a:r>
            <a:r>
              <a:rPr lang="en-US" altLang="zh-TW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自動化生成</a:t>
            </a:r>
          </a:p>
        </p:txBody>
      </p:sp>
      <p:graphicFrame>
        <p:nvGraphicFramePr>
          <p:cNvPr id="41" name="資料庫圖表 40">
            <a:extLst>
              <a:ext uri="{FF2B5EF4-FFF2-40B4-BE49-F238E27FC236}">
                <a16:creationId xmlns:a16="http://schemas.microsoft.com/office/drawing/2014/main" id="{41FF150B-D96A-6E84-B9F0-AFCD25D014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831838"/>
              </p:ext>
            </p:extLst>
          </p:nvPr>
        </p:nvGraphicFramePr>
        <p:xfrm>
          <a:off x="378487" y="189087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05760411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276978" y="657904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各部門回饋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33A8739-0E75-0EB7-14E3-13CE77E39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6762"/>
              </p:ext>
            </p:extLst>
          </p:nvPr>
        </p:nvGraphicFramePr>
        <p:xfrm>
          <a:off x="838200" y="2045426"/>
          <a:ext cx="856488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120">
                  <a:extLst>
                    <a:ext uri="{9D8B030D-6E8A-4147-A177-3AD203B41FA5}">
                      <a16:colId xmlns:a16="http://schemas.microsoft.com/office/drawing/2014/main" val="671300988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917493404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972014777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1547254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推薦的課程很讚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推薦的課程還可以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推薦的課程仍需改善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76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033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49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46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686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250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5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87355"/>
                  </a:ext>
                </a:extLst>
              </a:tr>
              <a:tr h="307282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180871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CC7302DB-5B4F-F10C-BBF4-5E18CD44BF02}"/>
              </a:ext>
            </a:extLst>
          </p:cNvPr>
          <p:cNvSpPr/>
          <p:nvPr/>
        </p:nvSpPr>
        <p:spPr>
          <a:xfrm>
            <a:off x="619760" y="3916787"/>
            <a:ext cx="9001760" cy="338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3A83921-7E50-9DD9-519E-A82EA98426CD}"/>
              </a:ext>
            </a:extLst>
          </p:cNvPr>
          <p:cNvSpPr/>
          <p:nvPr/>
        </p:nvSpPr>
        <p:spPr>
          <a:xfrm rot="1848227">
            <a:off x="9681127" y="4321683"/>
            <a:ext cx="342170" cy="29904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36F355-C9EE-1914-DFD4-CF210548BEAF}"/>
              </a:ext>
            </a:extLst>
          </p:cNvPr>
          <p:cNvSpPr txBox="1"/>
          <p:nvPr/>
        </p:nvSpPr>
        <p:spPr>
          <a:xfrm>
            <a:off x="9829981" y="4638935"/>
            <a:ext cx="236201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sz="24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單位主管建議可以多放幾堂課程讓他們可以有更多選擇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B6C7AD-65C9-AC07-0C38-78484427DF99}"/>
              </a:ext>
            </a:extLst>
          </p:cNvPr>
          <p:cNvSpPr txBox="1"/>
          <p:nvPr/>
        </p:nvSpPr>
        <p:spPr>
          <a:xfrm>
            <a:off x="2657775" y="5726805"/>
            <a:ext cx="414942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將近九成的主管滿意課程</a:t>
            </a: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7A5C100E-09C7-3FDB-24A4-C44C2CED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1685441"/>
              </p:ext>
            </p:extLst>
          </p:nvPr>
        </p:nvGraphicFramePr>
        <p:xfrm>
          <a:off x="358258" y="174971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99289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12557FC7-EC96-D210-F20A-9CB77F6C3BD4}"/>
              </a:ext>
            </a:extLst>
          </p:cNvPr>
          <p:cNvGrpSpPr/>
          <p:nvPr/>
        </p:nvGrpSpPr>
        <p:grpSpPr>
          <a:xfrm>
            <a:off x="408112" y="1520967"/>
            <a:ext cx="11823977" cy="4764713"/>
            <a:chOff x="368023" y="1811108"/>
            <a:chExt cx="11823977" cy="476471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B6BBFBEB-8EAA-26DF-C1A9-34755FA99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" t="36296" r="66583" b="9778"/>
            <a:stretch/>
          </p:blipFill>
          <p:spPr>
            <a:xfrm>
              <a:off x="368023" y="1811108"/>
              <a:ext cx="3454400" cy="369824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9D39A87-8DC5-1C96-CAF0-8EED83C20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83" t="36416" r="34834" b="9658"/>
            <a:stretch/>
          </p:blipFill>
          <p:spPr>
            <a:xfrm>
              <a:off x="4147924" y="1811108"/>
              <a:ext cx="3606800" cy="369824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A18989F1-2DFB-FDD0-FBCC-00974F2A7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50" t="36148" r="4916" b="8444"/>
            <a:stretch/>
          </p:blipFill>
          <p:spPr>
            <a:xfrm>
              <a:off x="8080225" y="1811108"/>
              <a:ext cx="3454400" cy="3799840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3BF2AE32-81F1-ADB9-6E88-7E5424518BC5}"/>
                </a:ext>
              </a:extLst>
            </p:cNvPr>
            <p:cNvSpPr txBox="1"/>
            <p:nvPr/>
          </p:nvSpPr>
          <p:spPr>
            <a:xfrm>
              <a:off x="456721" y="2817876"/>
              <a:ext cx="3124604" cy="1882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分析及整理</a:t>
              </a:r>
              <a:r>
                <a:rPr lang="zh-TW" altLang="en-US" sz="2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評論、調查等文本數據</a:t>
              </a:r>
              <a:endPara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識別</a:t>
              </a:r>
              <a:r>
                <a:rPr lang="zh-TW" altLang="en-US" sz="2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常見關鍵字，了解使用者對於產品的看法</a:t>
              </a:r>
              <a:endPara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EB1DC8DB-9557-3E68-89E4-462F22CB922C}"/>
                </a:ext>
              </a:extLst>
            </p:cNvPr>
            <p:cNvSpPr txBox="1"/>
            <p:nvPr/>
          </p:nvSpPr>
          <p:spPr>
            <a:xfrm>
              <a:off x="4418535" y="2610647"/>
              <a:ext cx="3065577" cy="2805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摘要與分析</a:t>
              </a:r>
              <a:r>
                <a:rPr lang="zh-TW" altLang="en-US" sz="2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求職者的履歷與工作能力描述</a:t>
              </a:r>
              <a:endPara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準確匹配</a:t>
              </a:r>
              <a:r>
                <a:rPr lang="zh-TW" altLang="en-US" sz="2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求職者的能力與職位需求</a:t>
              </a:r>
              <a:endPara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辨別求職者</a:t>
              </a:r>
              <a:r>
                <a:rPr lang="zh-TW" altLang="en-US" sz="2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的情緒，找到更適合的人才</a:t>
              </a:r>
              <a:endPara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456AA13-A0CF-38DD-39EB-412BE817CC1D}"/>
                </a:ext>
              </a:extLst>
            </p:cNvPr>
            <p:cNvSpPr txBox="1"/>
            <p:nvPr/>
          </p:nvSpPr>
          <p:spPr>
            <a:xfrm>
              <a:off x="1287884" y="2044400"/>
              <a:ext cx="253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客戶意見分析</a:t>
              </a:r>
              <a:endParaRPr lang="en-US" sz="24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7BF6DF3-99DD-E48F-0DF6-949C0663DBF8}"/>
                </a:ext>
              </a:extLst>
            </p:cNvPr>
            <p:cNvSpPr txBox="1"/>
            <p:nvPr/>
          </p:nvSpPr>
          <p:spPr>
            <a:xfrm>
              <a:off x="5186986" y="2044400"/>
              <a:ext cx="253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人才招募</a:t>
              </a:r>
              <a:r>
                <a:rPr lang="en-US" altLang="zh-TW" sz="24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&amp;</a:t>
              </a:r>
              <a:r>
                <a:rPr lang="zh-TW" altLang="en-US" sz="24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匹配</a:t>
              </a:r>
              <a:endParaRPr lang="en-US" sz="24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FFF100EF-B141-4997-CDA5-A8B443DF101B}"/>
                </a:ext>
              </a:extLst>
            </p:cNvPr>
            <p:cNvSpPr txBox="1"/>
            <p:nvPr/>
          </p:nvSpPr>
          <p:spPr>
            <a:xfrm>
              <a:off x="9000086" y="2044400"/>
              <a:ext cx="253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知識</a:t>
              </a:r>
              <a:r>
                <a:rPr lang="en-US" altLang="zh-TW" sz="24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&amp;</a:t>
              </a:r>
              <a:r>
                <a:rPr lang="zh-TW" altLang="en-US" sz="24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訊息管理</a:t>
              </a:r>
              <a:endParaRPr lang="en-US" sz="24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4132CD0-FA31-A45D-6E70-F0F79C9D691D}"/>
                </a:ext>
              </a:extLst>
            </p:cNvPr>
            <p:cNvSpPr txBox="1"/>
            <p:nvPr/>
          </p:nvSpPr>
          <p:spPr>
            <a:xfrm>
              <a:off x="8303742" y="2812087"/>
              <a:ext cx="3065577" cy="1420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管理內部知識</a:t>
              </a:r>
              <a:endParaRPr lang="en-US" altLang="zh-TW" sz="20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從企業知識庫提取各種訊息</a:t>
              </a:r>
              <a:endPara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EB436C62-9A7C-0D85-F1DA-3C63CC4CB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9006" y1="26248" x2="29006" y2="26248"/>
                          <a14:foregroundMark x1="23718" y1="24954" x2="23718" y2="24954"/>
                          <a14:foregroundMark x1="37500" y1="34196" x2="37500" y2="34196"/>
                          <a14:foregroundMark x1="34135" y1="33826" x2="34135" y2="33826"/>
                          <a14:foregroundMark x1="62179" y1="28096" x2="62981" y2="30314"/>
                          <a14:foregroundMark x1="62660" y1="41035" x2="62660" y2="41035"/>
                          <a14:foregroundMark x1="63141" y1="46396" x2="63141" y2="46396"/>
                          <a14:foregroundMark x1="72276" y1="49723" x2="72276" y2="49723"/>
                          <a14:foregroundMark x1="71154" y1="56192" x2="71154" y2="56192"/>
                          <a14:foregroundMark x1="70994" y1="60259" x2="70994" y2="60259"/>
                          <a14:foregroundMark x1="63462" y1="51017" x2="63462" y2="51017"/>
                          <a14:foregroundMark x1="30769" y1="44917" x2="30769" y2="44917"/>
                          <a14:foregroundMark x1="31090" y1="52865" x2="31090" y2="52865"/>
                          <a14:foregroundMark x1="31731" y1="52495" x2="31731" y2="52495"/>
                          <a14:foregroundMark x1="31571" y1="51941" x2="31571" y2="51941"/>
                          <a14:foregroundMark x1="23718" y1="60628" x2="23718" y2="60628"/>
                          <a14:foregroundMark x1="28686" y1="64325" x2="28686" y2="64325"/>
                          <a14:foregroundMark x1="30929" y1="64695" x2="30929" y2="64695"/>
                          <a14:foregroundMark x1="30769" y1="77079" x2="30769" y2="77079"/>
                          <a14:foregroundMark x1="41186" y1="81146" x2="41186" y2="81146"/>
                          <a14:foregroundMark x1="44071" y1="81146" x2="44071" y2="81146"/>
                          <a14:foregroundMark x1="61538" y1="87985" x2="61538" y2="87985"/>
                          <a14:foregroundMark x1="65865" y1="86137" x2="65865" y2="86137"/>
                          <a14:foregroundMark x1="73718" y1="88170" x2="73718" y2="881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17436" y="4257008"/>
              <a:ext cx="2674564" cy="2318813"/>
            </a:xfrm>
            <a:prstGeom prst="rect">
              <a:avLst/>
            </a:prstGeom>
          </p:spPr>
        </p:pic>
      </p:grp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F1C9297B-F211-4F86-87DB-B7A7169129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457928"/>
              </p:ext>
            </p:extLst>
          </p:nvPr>
        </p:nvGraphicFramePr>
        <p:xfrm>
          <a:off x="408112" y="208228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8" name="文字版面配置區 4">
            <a:extLst>
              <a:ext uri="{FF2B5EF4-FFF2-40B4-BE49-F238E27FC236}">
                <a16:creationId xmlns:a16="http://schemas.microsoft.com/office/drawing/2014/main" id="{41872723-C505-357B-93E3-2B02EC8BBB66}"/>
              </a:ext>
            </a:extLst>
          </p:cNvPr>
          <p:cNvSpPr txBox="1">
            <a:spLocks/>
          </p:cNvSpPr>
          <p:nvPr/>
        </p:nvSpPr>
        <p:spPr>
          <a:xfrm>
            <a:off x="326833" y="730645"/>
            <a:ext cx="11865167" cy="577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1" i="0" kern="1200" baseline="0">
                <a:solidFill>
                  <a:srgbClr val="595959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未來可能的應用</a:t>
            </a:r>
            <a:endParaRPr lang="en-US" sz="36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59318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8378CF-9AE8-9C96-DD3E-869E7E7A9BCC}"/>
              </a:ext>
            </a:extLst>
          </p:cNvPr>
          <p:cNvSpPr txBox="1"/>
          <p:nvPr/>
        </p:nvSpPr>
        <p:spPr>
          <a:xfrm>
            <a:off x="8333048" y="4790492"/>
            <a:ext cx="3133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latin typeface="微軟正黑體"/>
                <a:ea typeface="微軟正黑體"/>
              </a:rPr>
              <a:t>生成部門關鍵字</a:t>
            </a:r>
            <a:endParaRPr lang="en-US" sz="2800" b="1">
              <a:latin typeface="微軟正黑體"/>
              <a:ea typeface="微軟正黑體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6520C31-0A3B-788F-68BE-0701FCEA7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33" y="730645"/>
            <a:ext cx="11865167" cy="577960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透過</a:t>
            </a:r>
            <a:r>
              <a:rPr lang="en-US" altLang="zh-TW" sz="3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lang="zh-TW" altLang="en-US" sz="3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，執行專案得到的幫助</a:t>
            </a:r>
            <a:r>
              <a:rPr lang="en-US" altLang="zh-TW" sz="3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lang="en-US" sz="3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839781-1C36-ACA2-1404-751B454C31BA}"/>
              </a:ext>
            </a:extLst>
          </p:cNvPr>
          <p:cNvGrpSpPr/>
          <p:nvPr/>
        </p:nvGrpSpPr>
        <p:grpSpPr>
          <a:xfrm>
            <a:off x="408112" y="1325300"/>
            <a:ext cx="11179295" cy="4623961"/>
            <a:chOff x="479232" y="888420"/>
            <a:chExt cx="11179295" cy="462396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A716E37-CC8C-6401-2D2E-F27963C1D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7" b="91776" l="9855" r="89984">
                          <a14:foregroundMark x1="38288" y1="79626" x2="38288" y2="79626"/>
                          <a14:foregroundMark x1="36672" y1="82056" x2="36672" y2="82056"/>
                          <a14:foregroundMark x1="44103" y1="91776" x2="44103" y2="917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5414" y="1075491"/>
              <a:ext cx="4836852" cy="418047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53B6475-7C22-C0D3-C93A-B3DB7A317BDA}"/>
                </a:ext>
              </a:extLst>
            </p:cNvPr>
            <p:cNvSpPr/>
            <p:nvPr/>
          </p:nvSpPr>
          <p:spPr>
            <a:xfrm>
              <a:off x="589153" y="3969236"/>
              <a:ext cx="3527486" cy="1543145"/>
            </a:xfrm>
            <a:custGeom>
              <a:avLst/>
              <a:gdLst/>
              <a:ahLst/>
              <a:cxnLst/>
              <a:rect l="l" t="t" r="r" b="b"/>
              <a:pathLst>
                <a:path w="7315200" h="2713274">
                  <a:moveTo>
                    <a:pt x="0" y="0"/>
                  </a:moveTo>
                  <a:lnTo>
                    <a:pt x="7315200" y="0"/>
                  </a:lnTo>
                  <a:lnTo>
                    <a:pt x="7315200" y="2713274"/>
                  </a:lnTo>
                  <a:lnTo>
                    <a:pt x="0" y="271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F2C7AEC-6DDD-9136-0269-9038F4636E09}"/>
                </a:ext>
              </a:extLst>
            </p:cNvPr>
            <p:cNvSpPr/>
            <p:nvPr/>
          </p:nvSpPr>
          <p:spPr>
            <a:xfrm>
              <a:off x="479232" y="1345620"/>
              <a:ext cx="3527486" cy="1543145"/>
            </a:xfrm>
            <a:custGeom>
              <a:avLst/>
              <a:gdLst/>
              <a:ahLst/>
              <a:cxnLst/>
              <a:rect l="l" t="t" r="r" b="b"/>
              <a:pathLst>
                <a:path w="7315200" h="2713274">
                  <a:moveTo>
                    <a:pt x="0" y="0"/>
                  </a:moveTo>
                  <a:lnTo>
                    <a:pt x="7315200" y="0"/>
                  </a:lnTo>
                  <a:lnTo>
                    <a:pt x="7315200" y="2713274"/>
                  </a:lnTo>
                  <a:lnTo>
                    <a:pt x="0" y="271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4BD81E5-326D-F9B7-2AE4-E7F577806697}"/>
                </a:ext>
              </a:extLst>
            </p:cNvPr>
            <p:cNvSpPr/>
            <p:nvPr/>
          </p:nvSpPr>
          <p:spPr>
            <a:xfrm>
              <a:off x="7611552" y="888420"/>
              <a:ext cx="3527486" cy="1543145"/>
            </a:xfrm>
            <a:custGeom>
              <a:avLst/>
              <a:gdLst/>
              <a:ahLst/>
              <a:cxnLst/>
              <a:rect l="l" t="t" r="r" b="b"/>
              <a:pathLst>
                <a:path w="7315200" h="2713274">
                  <a:moveTo>
                    <a:pt x="0" y="0"/>
                  </a:moveTo>
                  <a:lnTo>
                    <a:pt x="7315200" y="0"/>
                  </a:lnTo>
                  <a:lnTo>
                    <a:pt x="7315200" y="2713274"/>
                  </a:lnTo>
                  <a:lnTo>
                    <a:pt x="0" y="271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F4730A3-D010-E0FE-149E-ABDAD0B47FD4}"/>
                </a:ext>
              </a:extLst>
            </p:cNvPr>
            <p:cNvSpPr/>
            <p:nvPr/>
          </p:nvSpPr>
          <p:spPr>
            <a:xfrm>
              <a:off x="8131041" y="3899894"/>
              <a:ext cx="3527486" cy="1543145"/>
            </a:xfrm>
            <a:custGeom>
              <a:avLst/>
              <a:gdLst/>
              <a:ahLst/>
              <a:cxnLst/>
              <a:rect l="l" t="t" r="r" b="b"/>
              <a:pathLst>
                <a:path w="7315200" h="2713274">
                  <a:moveTo>
                    <a:pt x="0" y="0"/>
                  </a:moveTo>
                  <a:lnTo>
                    <a:pt x="7315200" y="0"/>
                  </a:lnTo>
                  <a:lnTo>
                    <a:pt x="7315200" y="2713274"/>
                  </a:lnTo>
                  <a:lnTo>
                    <a:pt x="0" y="271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DB2BF2D-72C6-C4D9-51BA-4CAEC6ACC4DF}"/>
                </a:ext>
              </a:extLst>
            </p:cNvPr>
            <p:cNvSpPr txBox="1"/>
            <p:nvPr/>
          </p:nvSpPr>
          <p:spPr>
            <a:xfrm>
              <a:off x="604869" y="1764765"/>
              <a:ext cx="313349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TW" altLang="en-US" sz="2800" b="1">
                  <a:latin typeface="微軟正黑體"/>
                  <a:ea typeface="微軟正黑體"/>
                </a:rPr>
                <a:t>可以幫助</a:t>
              </a:r>
              <a:r>
                <a:rPr lang="en-US" altLang="zh-TW" sz="2800" b="1">
                  <a:latin typeface="微軟正黑體"/>
                  <a:ea typeface="微軟正黑體"/>
                </a:rPr>
                <a:t>debug</a:t>
              </a:r>
              <a:endParaRPr lang="en-US" sz="2800" b="1">
                <a:latin typeface="微軟正黑體"/>
                <a:ea typeface="微軟正黑體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BE8C262-2BAD-FA65-645D-20F1D610F865}"/>
                </a:ext>
              </a:extLst>
            </p:cNvPr>
            <p:cNvSpPr txBox="1"/>
            <p:nvPr/>
          </p:nvSpPr>
          <p:spPr>
            <a:xfrm>
              <a:off x="786151" y="4409856"/>
              <a:ext cx="313349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zh-TW"/>
              </a:defPPr>
              <a:lvl1pPr>
                <a:defRPr sz="2800" b="1">
                  <a:latin typeface="微軟正黑體"/>
                  <a:ea typeface="微軟正黑體"/>
                </a:defRPr>
              </a:lvl1pPr>
            </a:lstStyle>
            <a:p>
              <a:r>
                <a:rPr lang="zh-TW" altLang="en-US"/>
                <a:t>快速的獲取資訊</a:t>
              </a:r>
              <a:endParaRPr 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7F4361D-CDB3-A24B-6A43-943A33BC5C0F}"/>
                </a:ext>
              </a:extLst>
            </p:cNvPr>
            <p:cNvSpPr txBox="1"/>
            <p:nvPr/>
          </p:nvSpPr>
          <p:spPr>
            <a:xfrm>
              <a:off x="8009390" y="1340421"/>
              <a:ext cx="3133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>
                  <a:latin typeface="微軟正黑體"/>
                  <a:ea typeface="微軟正黑體"/>
                </a:rPr>
                <a:t>生成部門</a:t>
              </a:r>
              <a:r>
                <a:rPr lang="en-US" altLang="zh-TW" sz="2800" b="1">
                  <a:latin typeface="微軟正黑體"/>
                  <a:ea typeface="微軟正黑體"/>
                </a:rPr>
                <a:t>banner</a:t>
              </a:r>
              <a:endParaRPr lang="en-US" sz="2800" b="1">
                <a:latin typeface="微軟正黑體"/>
                <a:ea typeface="微軟正黑體"/>
              </a:endParaRPr>
            </a:p>
          </p:txBody>
        </p:sp>
      </p:grp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F1C9297B-F211-4F86-87DB-B7A71691299F}"/>
              </a:ext>
            </a:extLst>
          </p:cNvPr>
          <p:cNvGraphicFramePr/>
          <p:nvPr/>
        </p:nvGraphicFramePr>
        <p:xfrm>
          <a:off x="408112" y="208228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1688955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B1DCA0C-0E65-4BB3-BEA1-1D4AE1C0EE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500" dirty="0">
                <a:latin typeface="Microsoft JhengHei"/>
                <a:ea typeface="Microsoft JhengHei"/>
              </a:rPr>
              <a:t>華</a:t>
            </a:r>
            <a:r>
              <a:rPr kumimoji="1" lang="zh-TW" sz="2500" dirty="0">
                <a:latin typeface="Microsoft JhengHei"/>
                <a:ea typeface="Microsoft JhengHei"/>
              </a:rPr>
              <a:t>邦文化分享</a:t>
            </a:r>
            <a:r>
              <a:rPr kumimoji="1" lang="en-US" altLang="zh-TW" sz="2500" dirty="0">
                <a:latin typeface="Microsoft JhengHei"/>
                <a:ea typeface="Verdana"/>
              </a:rPr>
              <a:t>&amp;</a:t>
            </a:r>
            <a:r>
              <a:rPr lang="zh-TW" sz="2500" b="1" dirty="0">
                <a:latin typeface="Microsoft JhengHei"/>
                <a:ea typeface="Microsoft JhengHei"/>
              </a:rPr>
              <a:t>實習</a:t>
            </a:r>
            <a:r>
              <a:rPr lang="zh-TW" sz="2500" dirty="0">
                <a:latin typeface="Microsoft JhengHei"/>
                <a:ea typeface="Microsoft JhengHei"/>
              </a:rPr>
              <a:t>心得</a:t>
            </a:r>
            <a:endParaRPr kumimoji="1" lang="zh-TW" sz="2500" b="0" dirty="0">
              <a:latin typeface="Microsoft JhengHei"/>
              <a:ea typeface="Microsoft JhengHei"/>
            </a:endParaRPr>
          </a:p>
          <a:p>
            <a:endParaRPr lang="zh-TW" altLang="en-US" sz="4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30221E-CD33-4DB0-9F95-592D3848FA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altLang="zh-TW" dirty="0">
                <a:latin typeface="Verdana"/>
                <a:ea typeface="Verdana"/>
              </a:rPr>
              <a:t>03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07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354841" y="150944"/>
            <a:ext cx="8202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華邦文化分享</a:t>
            </a:r>
            <a:r>
              <a:rPr lang="en-US" altLang="zh-TW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實習心得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A07AB17-8131-2E15-531D-6ACCA7479684}"/>
              </a:ext>
            </a:extLst>
          </p:cNvPr>
          <p:cNvSpPr txBox="1"/>
          <p:nvPr/>
        </p:nvSpPr>
        <p:spPr>
          <a:xfrm>
            <a:off x="5475860" y="4561840"/>
            <a:ext cx="124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熱情學習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00D4DCA-4824-2B63-A151-462D8BD6D696}"/>
              </a:ext>
            </a:extLst>
          </p:cNvPr>
          <p:cNvSpPr txBox="1"/>
          <p:nvPr/>
        </p:nvSpPr>
        <p:spPr>
          <a:xfrm>
            <a:off x="7437120" y="4561840"/>
            <a:ext cx="124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積極創新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B41A92-220C-4B55-666A-F14E3CA151FD}"/>
              </a:ext>
            </a:extLst>
          </p:cNvPr>
          <p:cNvSpPr txBox="1"/>
          <p:nvPr/>
        </p:nvSpPr>
        <p:spPr>
          <a:xfrm>
            <a:off x="4715766" y="6012376"/>
            <a:ext cx="4123434" cy="707886"/>
          </a:xfrm>
          <a:prstGeom prst="rect">
            <a:avLst/>
          </a:prstGeom>
          <a:solidFill>
            <a:srgbClr val="7D669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對於專案用要用到的技術</a:t>
            </a:r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DA30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主管會給予適當的指引和彈性</a:t>
            </a:r>
            <a:endParaRPr lang="en-US" altLang="zh-TW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0841685-88E9-D28E-F5CF-B9943CD55572}"/>
              </a:ext>
            </a:extLst>
          </p:cNvPr>
          <p:cNvSpPr txBox="1"/>
          <p:nvPr/>
        </p:nvSpPr>
        <p:spPr>
          <a:xfrm>
            <a:off x="3612371" y="4561840"/>
            <a:ext cx="124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當責團隊</a:t>
            </a:r>
          </a:p>
        </p:txBody>
      </p:sp>
      <p:pic>
        <p:nvPicPr>
          <p:cNvPr id="6" name="圖片 5" descr="一張含有 文字, 光碟, 圓形, 圖形 的圖片&#10;&#10;自動產生的描述">
            <a:extLst>
              <a:ext uri="{FF2B5EF4-FFF2-40B4-BE49-F238E27FC236}">
                <a16:creationId xmlns:a16="http://schemas.microsoft.com/office/drawing/2014/main" id="{B65DDBBD-EBE4-55E3-D90F-E71C1D07E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79" y="1094936"/>
            <a:ext cx="4917440" cy="4917440"/>
          </a:xfrm>
          <a:prstGeom prst="rect">
            <a:avLst/>
          </a:prstGeom>
          <a:solidFill>
            <a:srgbClr val="1A8BA9"/>
          </a:solidFill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3110105-7404-81F8-96BF-A5D2994D0601}"/>
              </a:ext>
            </a:extLst>
          </p:cNvPr>
          <p:cNvGrpSpPr/>
          <p:nvPr/>
        </p:nvGrpSpPr>
        <p:grpSpPr>
          <a:xfrm>
            <a:off x="718603" y="4276977"/>
            <a:ext cx="3205506" cy="2080754"/>
            <a:chOff x="718603" y="4276977"/>
            <a:chExt cx="3205506" cy="2080754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ECAC26F-1C6C-9FBD-11BD-D8A424E4FC16}"/>
                </a:ext>
              </a:extLst>
            </p:cNvPr>
            <p:cNvSpPr txBox="1"/>
            <p:nvPr/>
          </p:nvSpPr>
          <p:spPr>
            <a:xfrm>
              <a:off x="1748882" y="4561840"/>
              <a:ext cx="1240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誠信經營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A2569BE-9FE4-7425-AC32-B2AC35376FC3}"/>
                </a:ext>
              </a:extLst>
            </p:cNvPr>
            <p:cNvSpPr txBox="1"/>
            <p:nvPr/>
          </p:nvSpPr>
          <p:spPr>
            <a:xfrm>
              <a:off x="871370" y="4276977"/>
              <a:ext cx="2783334" cy="1015663"/>
            </a:xfrm>
            <a:prstGeom prst="rect">
              <a:avLst/>
            </a:prstGeom>
            <a:solidFill>
              <a:srgbClr val="1A8BA9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積極尋找新技術</a:t>
              </a:r>
              <a:endPara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Word2vec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b="1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&amp;</a:t>
              </a: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論壇</a:t>
              </a:r>
              <a:endPara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28" name="Picture 4" descr="Home - The GitHub Blog">
              <a:extLst>
                <a:ext uri="{FF2B5EF4-FFF2-40B4-BE49-F238E27FC236}">
                  <a16:creationId xmlns:a16="http://schemas.microsoft.com/office/drawing/2014/main" id="{AEA105A3-B40A-08EA-6E22-61BC7FFFEF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03" y="5403951"/>
              <a:ext cx="1141898" cy="718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edium 為何不再是寫作者優先選擇的平台？因為SEO 劣化得比你想像還嚴重- INSIDE">
              <a:extLst>
                <a:ext uri="{FF2B5EF4-FFF2-40B4-BE49-F238E27FC236}">
                  <a16:creationId xmlns:a16="http://schemas.microsoft.com/office/drawing/2014/main" id="{445FB689-FEDF-BDFA-B829-5CA8F2F9A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661" y="5478053"/>
              <a:ext cx="1141898" cy="594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ress Kit - HackMD">
              <a:extLst>
                <a:ext uri="{FF2B5EF4-FFF2-40B4-BE49-F238E27FC236}">
                  <a16:creationId xmlns:a16="http://schemas.microsoft.com/office/drawing/2014/main" id="{2FD254E4-799F-3FC5-4569-B37D38ECC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523" y="5322145"/>
              <a:ext cx="1035586" cy="103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980C2160-B62C-F051-79D3-4275273AA9C8}"/>
              </a:ext>
            </a:extLst>
          </p:cNvPr>
          <p:cNvGrpSpPr/>
          <p:nvPr/>
        </p:nvGrpSpPr>
        <p:grpSpPr>
          <a:xfrm>
            <a:off x="8554719" y="3650638"/>
            <a:ext cx="3091630" cy="1642002"/>
            <a:chOff x="8554719" y="3650638"/>
            <a:chExt cx="3091630" cy="1642002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CD64DBF-B1F9-5406-F963-ED6F52070034}"/>
                </a:ext>
              </a:extLst>
            </p:cNvPr>
            <p:cNvSpPr txBox="1"/>
            <p:nvPr/>
          </p:nvSpPr>
          <p:spPr>
            <a:xfrm>
              <a:off x="8554719" y="3650638"/>
              <a:ext cx="3091630" cy="707886"/>
            </a:xfrm>
            <a:prstGeom prst="rect">
              <a:avLst/>
            </a:prstGeom>
            <a:solidFill>
              <a:srgbClr val="E4827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和伙伴一起討論專案，共同解決困難</a:t>
              </a:r>
            </a:p>
          </p:txBody>
        </p:sp>
        <p:pic>
          <p:nvPicPr>
            <p:cNvPr id="1036" name="Picture 12" descr="團隊合作icon | 綠品生技">
              <a:extLst>
                <a:ext uri="{FF2B5EF4-FFF2-40B4-BE49-F238E27FC236}">
                  <a16:creationId xmlns:a16="http://schemas.microsoft.com/office/drawing/2014/main" id="{57CB6238-BA00-6B80-FDA2-854089D93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7667" y="4403958"/>
              <a:ext cx="888682" cy="888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EF666514-2592-81D6-6EA1-8A2A41ABA2A4}"/>
              </a:ext>
            </a:extLst>
          </p:cNvPr>
          <p:cNvGrpSpPr/>
          <p:nvPr/>
        </p:nvGrpSpPr>
        <p:grpSpPr>
          <a:xfrm>
            <a:off x="565901" y="927766"/>
            <a:ext cx="3320050" cy="3080364"/>
            <a:chOff x="565901" y="927766"/>
            <a:chExt cx="3320050" cy="3080364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527009B-1438-70AC-38AB-EDD27D45A0EE}"/>
                </a:ext>
              </a:extLst>
            </p:cNvPr>
            <p:cNvSpPr txBox="1"/>
            <p:nvPr/>
          </p:nvSpPr>
          <p:spPr>
            <a:xfrm>
              <a:off x="565901" y="927766"/>
              <a:ext cx="3320050" cy="1323439"/>
            </a:xfrm>
            <a:prstGeom prst="rect">
              <a:avLst/>
            </a:prstGeom>
            <a:solidFill>
              <a:srgbClr val="8DC21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統計小學堂</a:t>
              </a:r>
              <a:endPara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AD20</a:t>
              </a: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為專案</a:t>
              </a:r>
              <a:r>
                <a:rPr lang="en-US" altLang="zh-TW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</a:t>
              </a: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en-US" altLang="zh-TW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User</a:t>
              </a: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預先測試並微調</a:t>
              </a:r>
              <a:endPara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年報檔案表格提取小助手</a:t>
              </a:r>
              <a:endPara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9A40FAD-776A-0CA6-47AC-3B611AA94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774" r="4420" b="4918"/>
            <a:stretch/>
          </p:blipFill>
          <p:spPr>
            <a:xfrm>
              <a:off x="605560" y="2270540"/>
              <a:ext cx="2950154" cy="1737590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07F12B3-29D6-B5EA-E626-147D34DEFA9C}"/>
              </a:ext>
            </a:extLst>
          </p:cNvPr>
          <p:cNvGrpSpPr/>
          <p:nvPr/>
        </p:nvGrpSpPr>
        <p:grpSpPr>
          <a:xfrm>
            <a:off x="8400242" y="751676"/>
            <a:ext cx="3573527" cy="1822562"/>
            <a:chOff x="8400242" y="751676"/>
            <a:chExt cx="3573527" cy="1822562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5C34937-CB8C-5834-1453-FA63C56D11C9}"/>
                </a:ext>
              </a:extLst>
            </p:cNvPr>
            <p:cNvSpPr txBox="1"/>
            <p:nvPr/>
          </p:nvSpPr>
          <p:spPr>
            <a:xfrm>
              <a:off x="8400242" y="751676"/>
              <a:ext cx="3186196" cy="1015663"/>
            </a:xfrm>
            <a:prstGeom prst="rect">
              <a:avLst/>
            </a:prstGeom>
            <a:solidFill>
              <a:srgbClr val="ECBD58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專案管理</a:t>
              </a:r>
              <a:r>
                <a:rPr lang="en-US" altLang="zh-TW" sz="2000" b="1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DashBoard</a:t>
              </a:r>
              <a:endPara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 Points </a:t>
              </a: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檔案共享</a:t>
              </a:r>
              <a:endPara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b="1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Cofluence</a:t>
              </a:r>
              <a:r>
                <a:rPr lang="en-US" altLang="zh-TW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0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會議記錄</a:t>
              </a:r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7E3BFED-7CB6-285C-4192-1AB38E662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750" t="35481" r="13570" b="13926"/>
            <a:stretch/>
          </p:blipFill>
          <p:spPr>
            <a:xfrm>
              <a:off x="8400242" y="1784721"/>
              <a:ext cx="1655656" cy="7895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A7C83910-F9D5-C731-E2B7-5051B4E39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581" t="37974" r="13156" b="15725"/>
            <a:stretch/>
          </p:blipFill>
          <p:spPr>
            <a:xfrm>
              <a:off x="10087992" y="1784720"/>
              <a:ext cx="1885777" cy="7895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1261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B1DCA0C-0E65-4BB3-BEA1-1D4AE1C0EE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96" y="3429642"/>
            <a:ext cx="7831567" cy="11494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sz="4800" dirty="0">
                <a:latin typeface="Microsoft JhengHei"/>
                <a:ea typeface="Microsoft JhengHei"/>
              </a:rPr>
              <a:t>謝</a:t>
            </a:r>
            <a:r>
              <a:rPr kumimoji="1" lang="zh-TW" altLang="en-US" sz="4800" dirty="0">
                <a:latin typeface="Microsoft JhengHei"/>
                <a:ea typeface="Microsoft JhengHei"/>
              </a:rPr>
              <a:t>謝大家的</a:t>
            </a:r>
            <a:r>
              <a:rPr lang="zh-TW" altLang="en-US" sz="4800" dirty="0">
                <a:latin typeface="Microsoft JhengHei"/>
                <a:ea typeface="Microsoft JhengHei"/>
              </a:rPr>
              <a:t>聆聽</a:t>
            </a:r>
            <a:r>
              <a:rPr lang="en-US" altLang="zh-TW" sz="4800" dirty="0">
                <a:latin typeface="Verdana"/>
                <a:ea typeface="Verdana"/>
              </a:rPr>
              <a:t>!</a:t>
            </a:r>
            <a:endParaRPr lang="zh-TW" altLang="en-US" sz="4800" b="0" dirty="0">
              <a:latin typeface="Microsoft JhengHei"/>
              <a:ea typeface="Microsoft JhengHei"/>
            </a:endParaRPr>
          </a:p>
          <a:p>
            <a:endParaRPr lang="zh-TW" sz="2400" dirty="0">
              <a:latin typeface="Microsoft JhengHei"/>
              <a:ea typeface="Microsoft JhengHei"/>
            </a:endParaRPr>
          </a:p>
          <a:p>
            <a:endParaRPr lang="zh-TW" altLang="en-US" sz="3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30221E-CD33-4DB0-9F95-592D3848FA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001679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4620683" y="2551837"/>
            <a:ext cx="295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其他分享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330CA9-9B07-4066-8566-72FB24246DF1}"/>
              </a:ext>
            </a:extLst>
          </p:cNvPr>
          <p:cNvSpPr txBox="1"/>
          <p:nvPr/>
        </p:nvSpPr>
        <p:spPr>
          <a:xfrm>
            <a:off x="11750936" y="6391828"/>
            <a:ext cx="88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zh-TW" altLang="en-US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552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07BBB7-648B-FDC4-2573-DFE3707B452C}"/>
              </a:ext>
            </a:extLst>
          </p:cNvPr>
          <p:cNvSpPr txBox="1"/>
          <p:nvPr/>
        </p:nvSpPr>
        <p:spPr>
          <a:xfrm>
            <a:off x="6329873" y="1625162"/>
            <a:ext cx="5790816" cy="460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zh-TW" altLang="en-US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354841" y="150944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暑期實習專案說明</a:t>
            </a:r>
            <a:endParaRPr lang="en-US" altLang="zh-TW" sz="4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330CA9-9B07-4066-8566-72FB24246DF1}"/>
              </a:ext>
            </a:extLst>
          </p:cNvPr>
          <p:cNvSpPr txBox="1"/>
          <p:nvPr/>
        </p:nvSpPr>
        <p:spPr>
          <a:xfrm>
            <a:off x="11750936" y="6391828"/>
            <a:ext cx="88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zh-TW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66AEEAE-26B1-4032-F874-13E0D34E389F}"/>
              </a:ext>
            </a:extLst>
          </p:cNvPr>
          <p:cNvSpPr txBox="1"/>
          <p:nvPr/>
        </p:nvSpPr>
        <p:spPr>
          <a:xfrm>
            <a:off x="0" y="920385"/>
            <a:ext cx="9515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AD10</a:t>
            </a:r>
            <a:r>
              <a:rPr lang="zh-TW" altLang="en-US" sz="3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程序與資料優化專案 </a:t>
            </a:r>
            <a:r>
              <a:rPr lang="en-US" altLang="zh-TW" sz="3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年報自動抓取專案</a:t>
            </a:r>
            <a:r>
              <a:rPr lang="en-US" altLang="zh-TW" sz="3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C734A6-0D0C-1DAA-FE85-4D89E55CB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4" r="4420" b="4918"/>
          <a:stretch/>
        </p:blipFill>
        <p:spPr>
          <a:xfrm>
            <a:off x="117676" y="1951926"/>
            <a:ext cx="6212197" cy="365887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2C45780-2ACF-FD3C-9981-F63DC00CB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9" t="26912" r="8347" b="6419"/>
          <a:stretch/>
        </p:blipFill>
        <p:spPr>
          <a:xfrm>
            <a:off x="7030719" y="1696693"/>
            <a:ext cx="4246881" cy="19722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5EC43BA-B2B8-EBA5-56CD-0FE83118F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3" t="64148" r="1416" b="10074"/>
          <a:stretch/>
        </p:blipFill>
        <p:spPr>
          <a:xfrm>
            <a:off x="6451599" y="4937487"/>
            <a:ext cx="5547365" cy="82711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3FA4BFA-885A-BDFD-F1AA-FCBDD5E5E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67" t="41390" r="41583" b="19055"/>
          <a:stretch/>
        </p:blipFill>
        <p:spPr>
          <a:xfrm>
            <a:off x="8737600" y="3984304"/>
            <a:ext cx="599440" cy="599440"/>
          </a:xfrm>
          <a:prstGeom prst="rect">
            <a:avLst/>
          </a:prstGeom>
        </p:spPr>
      </p:pic>
      <p:pic>
        <p:nvPicPr>
          <p:cNvPr id="19" name="圖形 18" descr="向下箭頭 以實心填滿">
            <a:extLst>
              <a:ext uri="{FF2B5EF4-FFF2-40B4-BE49-F238E27FC236}">
                <a16:creationId xmlns:a16="http://schemas.microsoft.com/office/drawing/2014/main" id="{DA42D199-648E-8047-EAE3-0C2A3D804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028321" y="3643811"/>
            <a:ext cx="658421" cy="5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760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sinessman, reflection, water, skyscraper, daytime, city, building, sky, metropolis, tower block, skyline">
            <a:extLst>
              <a:ext uri="{FF2B5EF4-FFF2-40B4-BE49-F238E27FC236}">
                <a16:creationId xmlns:a16="http://schemas.microsoft.com/office/drawing/2014/main" id="{70FF6F31-CE11-4480-94B7-5820EDF7A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r="38375"/>
          <a:stretch/>
        </p:blipFill>
        <p:spPr bwMode="auto">
          <a:xfrm>
            <a:off x="13253" y="0"/>
            <a:ext cx="63712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平行四邊形 128">
            <a:extLst>
              <a:ext uri="{FF2B5EF4-FFF2-40B4-BE49-F238E27FC236}">
                <a16:creationId xmlns:a16="http://schemas.microsoft.com/office/drawing/2014/main" id="{985F8805-F5B0-4C14-AECA-10AB05B975C9}"/>
              </a:ext>
            </a:extLst>
          </p:cNvPr>
          <p:cNvSpPr/>
          <p:nvPr/>
        </p:nvSpPr>
        <p:spPr>
          <a:xfrm>
            <a:off x="-395785" y="128158"/>
            <a:ext cx="3200204" cy="401382"/>
          </a:xfrm>
          <a:prstGeom prst="parallelogram">
            <a:avLst>
              <a:gd name="adj" fmla="val 93004"/>
            </a:avLst>
          </a:prstGeom>
          <a:solidFill>
            <a:srgbClr val="E4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510B0AC-F266-4CDC-B785-0C463621BBFB}"/>
              </a:ext>
            </a:extLst>
          </p:cNvPr>
          <p:cNvGrpSpPr/>
          <p:nvPr/>
        </p:nvGrpSpPr>
        <p:grpSpPr>
          <a:xfrm>
            <a:off x="4217234" y="0"/>
            <a:ext cx="7975040" cy="6858001"/>
            <a:chOff x="4217233" y="-1"/>
            <a:chExt cx="7975040" cy="6858001"/>
          </a:xfrm>
        </p:grpSpPr>
        <p:sp>
          <p:nvSpPr>
            <p:cNvPr id="6" name="梯形 5">
              <a:extLst>
                <a:ext uri="{FF2B5EF4-FFF2-40B4-BE49-F238E27FC236}">
                  <a16:creationId xmlns:a16="http://schemas.microsoft.com/office/drawing/2014/main" id="{6D1896A6-9CD1-49AD-86E8-D550A1DB2D15}"/>
                </a:ext>
              </a:extLst>
            </p:cNvPr>
            <p:cNvSpPr/>
            <p:nvPr/>
          </p:nvSpPr>
          <p:spPr>
            <a:xfrm rot="10800000" flipV="1">
              <a:off x="4217233" y="0"/>
              <a:ext cx="7974765" cy="6858000"/>
            </a:xfrm>
            <a:prstGeom prst="trapezoid">
              <a:avLst>
                <a:gd name="adj" fmla="val 23648"/>
              </a:avLst>
            </a:prstGeom>
            <a:gradFill flip="none" rotWithShape="1">
              <a:gsLst>
                <a:gs pos="100000">
                  <a:srgbClr val="E41D35">
                    <a:alpha val="66000"/>
                  </a:srgbClr>
                </a:gs>
                <a:gs pos="75000">
                  <a:srgbClr val="E41D3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16297DD-30B2-4B06-B660-8C29054660D2}"/>
                </a:ext>
              </a:extLst>
            </p:cNvPr>
            <p:cNvSpPr/>
            <p:nvPr/>
          </p:nvSpPr>
          <p:spPr>
            <a:xfrm flipV="1">
              <a:off x="10283960" y="-1"/>
              <a:ext cx="1908313" cy="6858000"/>
            </a:xfrm>
            <a:prstGeom prst="triangle">
              <a:avLst>
                <a:gd name="adj" fmla="val 100000"/>
              </a:avLst>
            </a:prstGeom>
            <a:solidFill>
              <a:srgbClr val="E41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平行四邊形 8">
            <a:extLst>
              <a:ext uri="{FF2B5EF4-FFF2-40B4-BE49-F238E27FC236}">
                <a16:creationId xmlns:a16="http://schemas.microsoft.com/office/drawing/2014/main" id="{1A7ECC9D-ECBA-449F-892A-42052FFB186E}"/>
              </a:ext>
            </a:extLst>
          </p:cNvPr>
          <p:cNvSpPr/>
          <p:nvPr/>
        </p:nvSpPr>
        <p:spPr>
          <a:xfrm>
            <a:off x="4217234" y="-2"/>
            <a:ext cx="2236578" cy="6858001"/>
          </a:xfrm>
          <a:prstGeom prst="parallelogram">
            <a:avLst>
              <a:gd name="adj" fmla="val 72485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9D5C6A49-7E8C-4449-A747-C42AB0505035}"/>
              </a:ext>
            </a:extLst>
          </p:cNvPr>
          <p:cNvSpPr/>
          <p:nvPr/>
        </p:nvSpPr>
        <p:spPr>
          <a:xfrm>
            <a:off x="4896578" y="1179443"/>
            <a:ext cx="879183" cy="2001079"/>
          </a:xfrm>
          <a:prstGeom prst="parallelogram">
            <a:avLst>
              <a:gd name="adj" fmla="val 57481"/>
            </a:avLst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5270E1-AFD2-4426-9A3A-1B587349B187}"/>
              </a:ext>
            </a:extLst>
          </p:cNvPr>
          <p:cNvSpPr/>
          <p:nvPr/>
        </p:nvSpPr>
        <p:spPr>
          <a:xfrm>
            <a:off x="6493855" y="863307"/>
            <a:ext cx="81235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黃暐宸</a:t>
            </a:r>
            <a:endParaRPr lang="en-US" altLang="zh-TW" sz="40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4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AD10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4D34E8-E3CB-4A04-B943-C5B5613717FD}"/>
              </a:ext>
            </a:extLst>
          </p:cNvPr>
          <p:cNvSpPr/>
          <p:nvPr/>
        </p:nvSpPr>
        <p:spPr>
          <a:xfrm>
            <a:off x="6606987" y="2320687"/>
            <a:ext cx="1152000" cy="98525"/>
          </a:xfrm>
          <a:prstGeom prst="rect">
            <a:avLst/>
          </a:prstGeom>
          <a:solidFill>
            <a:schemeClr val="bg1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1" name="圖形 120" descr="畢業帽">
            <a:extLst>
              <a:ext uri="{FF2B5EF4-FFF2-40B4-BE49-F238E27FC236}">
                <a16:creationId xmlns:a16="http://schemas.microsoft.com/office/drawing/2014/main" id="{E1610B03-8918-44DA-A81E-19C11AB24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8762" y="2621740"/>
            <a:ext cx="646331" cy="646331"/>
          </a:xfrm>
          <a:prstGeom prst="rect">
            <a:avLst/>
          </a:prstGeom>
        </p:spPr>
      </p:pic>
      <p:sp>
        <p:nvSpPr>
          <p:cNvPr id="122" name="矩形 121">
            <a:extLst>
              <a:ext uri="{FF2B5EF4-FFF2-40B4-BE49-F238E27FC236}">
                <a16:creationId xmlns:a16="http://schemas.microsoft.com/office/drawing/2014/main" id="{17EBC11E-3840-4236-BCD4-36E69296AC02}"/>
              </a:ext>
            </a:extLst>
          </p:cNvPr>
          <p:cNvSpPr/>
          <p:nvPr/>
        </p:nvSpPr>
        <p:spPr>
          <a:xfrm>
            <a:off x="5607727" y="338057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學歷</a:t>
            </a:r>
            <a:endParaRPr lang="en-US" altLang="zh-TW" sz="2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32DF61EA-77CA-40B8-B891-D4203078EC9E}"/>
              </a:ext>
            </a:extLst>
          </p:cNvPr>
          <p:cNvCxnSpPr/>
          <p:nvPr/>
        </p:nvCxnSpPr>
        <p:spPr>
          <a:xfrm>
            <a:off x="6493855" y="3108087"/>
            <a:ext cx="0" cy="64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圖片 130">
            <a:extLst>
              <a:ext uri="{FF2B5EF4-FFF2-40B4-BE49-F238E27FC236}">
                <a16:creationId xmlns:a16="http://schemas.microsoft.com/office/drawing/2014/main" id="{89E1BCF7-59FF-482F-AC35-086E589224C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" y="165972"/>
            <a:ext cx="2412254" cy="30989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87EB1303-48A1-4ADD-A721-C6304461067F}"/>
              </a:ext>
            </a:extLst>
          </p:cNvPr>
          <p:cNvSpPr/>
          <p:nvPr/>
        </p:nvSpPr>
        <p:spPr>
          <a:xfrm>
            <a:off x="5671429" y="515329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經歷</a:t>
            </a:r>
            <a:endParaRPr lang="en-US" altLang="zh-TW" sz="2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972ABA0-C43E-4CB0-8F55-0A845637E7DB}"/>
              </a:ext>
            </a:extLst>
          </p:cNvPr>
          <p:cNvCxnSpPr>
            <a:cxnSpLocks/>
          </p:cNvCxnSpPr>
          <p:nvPr/>
        </p:nvCxnSpPr>
        <p:spPr>
          <a:xfrm>
            <a:off x="6465959" y="4322781"/>
            <a:ext cx="0" cy="16610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形 26" descr="員工識別證">
            <a:extLst>
              <a:ext uri="{FF2B5EF4-FFF2-40B4-BE49-F238E27FC236}">
                <a16:creationId xmlns:a16="http://schemas.microsoft.com/office/drawing/2014/main" id="{5A3F249E-617E-4724-A47F-F15CEDCEA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7492" y="4586955"/>
            <a:ext cx="648000" cy="64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C783FE-C953-FDE0-2B83-B071201FB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r="29954"/>
          <a:stretch/>
        </p:blipFill>
        <p:spPr bwMode="auto">
          <a:xfrm>
            <a:off x="558756" y="820211"/>
            <a:ext cx="3368300" cy="450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F78611-47EA-5D9D-29D7-9AD83D1C339A}"/>
              </a:ext>
            </a:extLst>
          </p:cNvPr>
          <p:cNvSpPr/>
          <p:nvPr/>
        </p:nvSpPr>
        <p:spPr>
          <a:xfrm>
            <a:off x="6793547" y="3180522"/>
            <a:ext cx="5626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臺北大學統計系三年級 </a:t>
            </a:r>
            <a:endParaRPr lang="en-US" altLang="zh-TW" sz="20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C256D8-5C13-1D60-2ACA-0AEE8BA3430D}"/>
              </a:ext>
            </a:extLst>
          </p:cNvPr>
          <p:cNvSpPr/>
          <p:nvPr/>
        </p:nvSpPr>
        <p:spPr>
          <a:xfrm>
            <a:off x="6729422" y="4984080"/>
            <a:ext cx="5626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NTPU X Google </a:t>
            </a:r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學生開發者社群 </a:t>
            </a:r>
            <a:r>
              <a:rPr lang="en-US" altLang="zh-TW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sz="2000" b="1" baseline="30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lang="en-US" altLang="zh-TW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活動長</a:t>
            </a:r>
            <a:endParaRPr lang="en-US" altLang="zh-TW" sz="20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7A57CD-91F8-1D36-6DCF-E22D3D4AEDBE}"/>
              </a:ext>
            </a:extLst>
          </p:cNvPr>
          <p:cNvSpPr/>
          <p:nvPr/>
        </p:nvSpPr>
        <p:spPr>
          <a:xfrm>
            <a:off x="6729422" y="5341544"/>
            <a:ext cx="5626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NTPU X Google </a:t>
            </a:r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學生開發者社群 </a:t>
            </a:r>
            <a:r>
              <a:rPr lang="en-US" altLang="zh-TW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-US" altLang="zh-TW" sz="2000" b="1" baseline="30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lang="en-US" altLang="zh-TW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社長</a:t>
            </a:r>
            <a:endParaRPr lang="en-US" altLang="zh-TW" sz="20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D9508D-634B-81C1-1D39-CB9571EC93DC}"/>
              </a:ext>
            </a:extLst>
          </p:cNvPr>
          <p:cNvSpPr/>
          <p:nvPr/>
        </p:nvSpPr>
        <p:spPr>
          <a:xfrm>
            <a:off x="6745879" y="5664138"/>
            <a:ext cx="5626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臺北大學熱舞社 </a:t>
            </a:r>
            <a:r>
              <a:rPr lang="en-US" altLang="zh-TW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r>
              <a:rPr lang="en-US" altLang="zh-TW" sz="2000" b="1" baseline="30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lang="en-US" altLang="zh-TW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活動</a:t>
            </a:r>
            <a:endParaRPr lang="en-US" altLang="zh-TW" sz="20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29A11B-6381-8E61-F2F4-060B2F7ED169}"/>
              </a:ext>
            </a:extLst>
          </p:cNvPr>
          <p:cNvSpPr/>
          <p:nvPr/>
        </p:nvSpPr>
        <p:spPr>
          <a:xfrm>
            <a:off x="6723734" y="4622728"/>
            <a:ext cx="5626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探海有限公司 暑期實習生</a:t>
            </a:r>
            <a:endParaRPr lang="en-US" altLang="zh-TW" sz="20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8C90B9-C04C-82BD-E045-97DDA241F978}"/>
              </a:ext>
            </a:extLst>
          </p:cNvPr>
          <p:cNvSpPr/>
          <p:nvPr/>
        </p:nvSpPr>
        <p:spPr>
          <a:xfrm>
            <a:off x="6723734" y="4243080"/>
            <a:ext cx="5626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臺北大學資訊中心 </a:t>
            </a:r>
            <a:r>
              <a:rPr lang="en-US" altLang="zh-TW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 </a:t>
            </a:r>
            <a:r>
              <a:rPr lang="zh-TW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助理</a:t>
            </a:r>
            <a:endParaRPr lang="en-US" altLang="zh-TW" sz="20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115D7B-3EF4-DA58-E3DF-96A3A995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0304-21DD-44A6-869D-3873588760E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56611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354841" y="150944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專案管理</a:t>
            </a:r>
            <a:endParaRPr lang="en-US" altLang="zh-TW" sz="4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330CA9-9B07-4066-8566-72FB24246DF1}"/>
              </a:ext>
            </a:extLst>
          </p:cNvPr>
          <p:cNvSpPr txBox="1"/>
          <p:nvPr/>
        </p:nvSpPr>
        <p:spPr>
          <a:xfrm>
            <a:off x="11750936" y="6391828"/>
            <a:ext cx="88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4C1FAE-BB3D-8B40-3798-ED9809BC0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88" r="39417" b="9630"/>
          <a:stretch/>
        </p:blipFill>
        <p:spPr>
          <a:xfrm>
            <a:off x="389917" y="1850862"/>
            <a:ext cx="6657286" cy="355299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86BD55-5788-ADFC-8C37-8D2E59412B3C}"/>
              </a:ext>
            </a:extLst>
          </p:cNvPr>
          <p:cNvSpPr txBox="1"/>
          <p:nvPr/>
        </p:nvSpPr>
        <p:spPr>
          <a:xfrm>
            <a:off x="881434" y="1327642"/>
            <a:ext cx="356864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en-US" altLang="zh-TW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endParaRPr lang="zh-TW" altLang="en-US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7215D9-8C3A-EA1F-58EB-FC57E4337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34" r="24250" b="50000"/>
          <a:stretch/>
        </p:blipFill>
        <p:spPr>
          <a:xfrm>
            <a:off x="5228216" y="5584103"/>
            <a:ext cx="6187440" cy="908172"/>
          </a:xfrm>
          <a:prstGeom prst="rect">
            <a:avLst/>
          </a:prstGeom>
        </p:spPr>
      </p:pic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F4B40D1-0C2C-4047-EB03-8A84C36B333B}"/>
              </a:ext>
            </a:extLst>
          </p:cNvPr>
          <p:cNvCxnSpPr>
            <a:stCxn id="5" idx="2"/>
            <a:endCxn id="8" idx="1"/>
          </p:cNvCxnSpPr>
          <p:nvPr/>
        </p:nvCxnSpPr>
        <p:spPr>
          <a:xfrm rot="16200000" flipH="1">
            <a:off x="4156222" y="4966194"/>
            <a:ext cx="634333" cy="15096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96312E-A14C-0D55-D9D2-C74FEB3CBBC0}"/>
              </a:ext>
            </a:extLst>
          </p:cNvPr>
          <p:cNvSpPr txBox="1"/>
          <p:nvPr/>
        </p:nvSpPr>
        <p:spPr>
          <a:xfrm>
            <a:off x="7901993" y="1621474"/>
            <a:ext cx="3900089" cy="310854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專案流程圖</a:t>
            </a:r>
            <a:endParaRPr lang="en-US" altLang="zh-TW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報告分工</a:t>
            </a:r>
            <a:endParaRPr lang="en-US" altLang="zh-TW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專案主軸</a:t>
            </a:r>
            <a:endParaRPr lang="en-US" altLang="zh-TW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</a:t>
            </a:r>
            <a:endParaRPr lang="en-US" altLang="zh-TW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</a:t>
            </a:r>
            <a:endParaRPr lang="en-US" altLang="zh-TW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用戶驗收測試</a:t>
            </a:r>
            <a:r>
              <a:rPr lang="en-US" altLang="zh-TW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上線</a:t>
            </a:r>
          </a:p>
        </p:txBody>
      </p:sp>
    </p:spTree>
    <p:extLst>
      <p:ext uri="{BB962C8B-B14F-4D97-AF65-F5344CB8AC3E}">
        <p14:creationId xmlns:p14="http://schemas.microsoft.com/office/powerpoint/2010/main" val="216250176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A22AD6F2-9491-C148-7D7B-CB1581C90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3" t="14798" r="8417" b="16296"/>
          <a:stretch/>
        </p:blipFill>
        <p:spPr>
          <a:xfrm>
            <a:off x="4604619" y="2229686"/>
            <a:ext cx="7494529" cy="36444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5330CA9-9B07-4066-8566-72FB24246DF1}"/>
              </a:ext>
            </a:extLst>
          </p:cNvPr>
          <p:cNvSpPr txBox="1"/>
          <p:nvPr/>
        </p:nvSpPr>
        <p:spPr>
          <a:xfrm>
            <a:off x="11750936" y="6391828"/>
            <a:ext cx="95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86BD55-5788-ADFC-8C37-8D2E59412B3C}"/>
              </a:ext>
            </a:extLst>
          </p:cNvPr>
          <p:cNvSpPr txBox="1"/>
          <p:nvPr/>
        </p:nvSpPr>
        <p:spPr>
          <a:xfrm>
            <a:off x="489646" y="1441573"/>
            <a:ext cx="398018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Share Points </a:t>
            </a: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儲存檔案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D363024-D669-6495-B3C2-A36DC8554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3" t="31852" r="55083" b="6797"/>
          <a:stretch/>
        </p:blipFill>
        <p:spPr>
          <a:xfrm>
            <a:off x="261673" y="2229686"/>
            <a:ext cx="4124326" cy="31946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81774BF-1AA8-BF0B-EEC9-A433D4124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04" r="84833" b="15851"/>
          <a:stretch/>
        </p:blipFill>
        <p:spPr>
          <a:xfrm>
            <a:off x="9570719" y="3827001"/>
            <a:ext cx="2005273" cy="249936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5780693-E9EB-4F80-C963-05A14F7E155C}"/>
              </a:ext>
            </a:extLst>
          </p:cNvPr>
          <p:cNvSpPr txBox="1"/>
          <p:nvPr/>
        </p:nvSpPr>
        <p:spPr>
          <a:xfrm>
            <a:off x="6454798" y="1437625"/>
            <a:ext cx="348168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800" b="1" err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Cofluence</a:t>
            </a:r>
            <a:r>
              <a:rPr lang="en-US" altLang="zh-TW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會議記錄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C3E6294-4F45-94C7-4696-7DAE6EA15CED}"/>
              </a:ext>
            </a:extLst>
          </p:cNvPr>
          <p:cNvSpPr txBox="1"/>
          <p:nvPr/>
        </p:nvSpPr>
        <p:spPr>
          <a:xfrm>
            <a:off x="354841" y="150944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專案管理</a:t>
            </a:r>
            <a:endParaRPr lang="en-US" altLang="zh-TW" sz="4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87657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B1DCA0C-0E65-4BB3-BEA1-1D4AE1C0EE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WinTern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實習專案介紹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AI</a:t>
            </a:r>
            <a:r>
              <a:rPr kumimoji="1"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學習資源推薦系統專案</a:t>
            </a:r>
            <a:endParaRPr kumimoji="1" lang="en-US" altLang="zh-TW" sz="4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30221E-CD33-4DB0-9F95-592D3848FA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02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224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螢幕擷取畫面, 文字, 圖表, 設計 的圖片&#10;&#10;自動產生的描述">
            <a:extLst>
              <a:ext uri="{FF2B5EF4-FFF2-40B4-BE49-F238E27FC236}">
                <a16:creationId xmlns:a16="http://schemas.microsoft.com/office/drawing/2014/main" id="{0CD6FF3D-4F98-B7C8-4CD8-55D5CECBB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5" y="1581680"/>
            <a:ext cx="11780465" cy="481509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BD090B0-A557-2EB2-3EE9-58AECE31D9A1}"/>
              </a:ext>
            </a:extLst>
          </p:cNvPr>
          <p:cNvSpPr txBox="1"/>
          <p:nvPr/>
        </p:nvSpPr>
        <p:spPr>
          <a:xfrm>
            <a:off x="329857" y="729338"/>
            <a:ext cx="35059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>
                <a:latin typeface="微軟正黑體"/>
                <a:ea typeface="微軟正黑體"/>
              </a:rPr>
              <a:t>專案流程圖</a:t>
            </a:r>
            <a:endParaRPr lang="en-US" altLang="zh-TW" sz="3600" b="1">
              <a:latin typeface="微軟正黑體"/>
              <a:ea typeface="微軟正黑體"/>
            </a:endParaRPr>
          </a:p>
        </p:txBody>
      </p:sp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B05EA002-69A7-8671-8191-64235FFCD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360686"/>
              </p:ext>
            </p:extLst>
          </p:nvPr>
        </p:nvGraphicFramePr>
        <p:xfrm>
          <a:off x="373817" y="170044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C4C5B106-CEA3-D446-746B-0CBC80DFE1D7}"/>
              </a:ext>
            </a:extLst>
          </p:cNvPr>
          <p:cNvSpPr/>
          <p:nvPr/>
        </p:nvSpPr>
        <p:spPr>
          <a:xfrm>
            <a:off x="8975851" y="1472520"/>
            <a:ext cx="848832" cy="739982"/>
          </a:xfrm>
          <a:prstGeom prst="roundRect">
            <a:avLst/>
          </a:prstGeom>
          <a:solidFill>
            <a:srgbClr val="EC627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1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Story</a:t>
            </a:r>
            <a:r>
              <a:rPr lang="zh-TW" altLang="en-US" sz="1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561E4F0-B14C-AC99-D837-580F0F17C2BA}"/>
              </a:ext>
            </a:extLst>
          </p:cNvPr>
          <p:cNvSpPr/>
          <p:nvPr/>
        </p:nvSpPr>
        <p:spPr>
          <a:xfrm>
            <a:off x="10471514" y="1472520"/>
            <a:ext cx="1322554" cy="7399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資料獲取</a:t>
            </a:r>
            <a:endParaRPr lang="en-US" altLang="zh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</a:p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資料分級處理</a:t>
            </a:r>
            <a:endParaRPr lang="en-US" altLang="zh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11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0080A28-5B62-A766-D7D3-7B7292A5BBC6}"/>
              </a:ext>
            </a:extLst>
          </p:cNvPr>
          <p:cNvSpPr/>
          <p:nvPr/>
        </p:nvSpPr>
        <p:spPr>
          <a:xfrm>
            <a:off x="9534407" y="623230"/>
            <a:ext cx="1322554" cy="73998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Recap</a:t>
            </a:r>
            <a:endParaRPr lang="zh-TW" altLang="en-US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39F56D20-D95F-2F47-23F7-4A741F1190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00267" y="993220"/>
            <a:ext cx="134140" cy="4792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DEEE8457-B144-DA08-7099-BC1EA025485E}"/>
              </a:ext>
            </a:extLst>
          </p:cNvPr>
          <p:cNvCxnSpPr>
            <a:cxnSpLocks/>
          </p:cNvCxnSpPr>
          <p:nvPr/>
        </p:nvCxnSpPr>
        <p:spPr>
          <a:xfrm>
            <a:off x="10856961" y="993221"/>
            <a:ext cx="275830" cy="4792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449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文字, 圖表, 設計 的圖片&#10;&#10;自動產生的描述">
            <a:extLst>
              <a:ext uri="{FF2B5EF4-FFF2-40B4-BE49-F238E27FC236}">
                <a16:creationId xmlns:a16="http://schemas.microsoft.com/office/drawing/2014/main" id="{3800C5E3-DD26-0A52-BC74-CDF31064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1" r="45352" b="4267"/>
          <a:stretch/>
        </p:blipFill>
        <p:spPr>
          <a:xfrm>
            <a:off x="182393" y="2062481"/>
            <a:ext cx="11827214" cy="33528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F76E65E-6E6A-259D-5354-CC9E53247533}"/>
              </a:ext>
            </a:extLst>
          </p:cNvPr>
          <p:cNvSpPr txBox="1"/>
          <p:nvPr/>
        </p:nvSpPr>
        <p:spPr>
          <a:xfrm>
            <a:off x="383595" y="884189"/>
            <a:ext cx="35059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>
                <a:latin typeface="微軟正黑體"/>
                <a:ea typeface="微軟正黑體"/>
              </a:rPr>
              <a:t>專案流程圖</a:t>
            </a:r>
            <a:endParaRPr lang="en-US" altLang="zh-TW" sz="3600" b="1">
              <a:latin typeface="微軟正黑體"/>
              <a:ea typeface="微軟正黑體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1AECD2-2176-3894-528D-60A835CA7849}"/>
              </a:ext>
            </a:extLst>
          </p:cNvPr>
          <p:cNvSpPr txBox="1"/>
          <p:nvPr/>
        </p:nvSpPr>
        <p:spPr>
          <a:xfrm>
            <a:off x="8138160" y="1537594"/>
            <a:ext cx="374904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調整部門關鍵字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匹配部門與課程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詞語相似度計算</a:t>
            </a:r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D9B3D389-3101-4E8F-9FF2-FAC6D4746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021836"/>
              </p:ext>
            </p:extLst>
          </p:nvPr>
        </p:nvGraphicFramePr>
        <p:xfrm>
          <a:off x="378295" y="179472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55351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383595" y="869812"/>
            <a:ext cx="60865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600" b="1">
                <a:latin typeface="微軟正黑體"/>
                <a:ea typeface="微軟正黑體"/>
              </a:rPr>
              <a:t>部門與課程比對流程圖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86AAD7-2B04-F3FE-C1CC-AE244268C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" t="16563" r="9763" b="23000"/>
          <a:stretch/>
        </p:blipFill>
        <p:spPr>
          <a:xfrm>
            <a:off x="1066559" y="2161533"/>
            <a:ext cx="10102423" cy="40467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854CBB-32B9-3C03-7FD4-C2FDCD5BE7F7}"/>
              </a:ext>
            </a:extLst>
          </p:cNvPr>
          <p:cNvSpPr txBox="1"/>
          <p:nvPr/>
        </p:nvSpPr>
        <p:spPr>
          <a:xfrm>
            <a:off x="1333187" y="1713167"/>
            <a:ext cx="9553115" cy="449512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srgbClr val="5034C4"/>
              </a:solidFill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6FA21FE-951E-DD83-EE06-A54F028FB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556811"/>
              </p:ext>
            </p:extLst>
          </p:nvPr>
        </p:nvGraphicFramePr>
        <p:xfrm>
          <a:off x="378295" y="222604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38579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32480E6-5DD0-4045-89C6-13D87350748F}"/>
              </a:ext>
            </a:extLst>
          </p:cNvPr>
          <p:cNvSpPr txBox="1"/>
          <p:nvPr/>
        </p:nvSpPr>
        <p:spPr>
          <a:xfrm>
            <a:off x="369217" y="769170"/>
            <a:ext cx="850467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600" b="1">
                <a:latin typeface="微軟正黑體"/>
                <a:ea typeface="微軟正黑體"/>
              </a:rPr>
              <a:t>Word2vec </a:t>
            </a:r>
            <a:r>
              <a:rPr lang="zh-TW" altLang="en-US" sz="3600" b="1">
                <a:latin typeface="微軟正黑體"/>
                <a:ea typeface="微軟正黑體"/>
              </a:rPr>
              <a:t>技術介紹</a:t>
            </a:r>
            <a:endParaRPr lang="en-US" altLang="zh-TW" sz="3600" b="1">
              <a:latin typeface="微軟正黑體"/>
              <a:ea typeface="微軟正黑體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865477-235F-332A-9480-A00598494740}"/>
              </a:ext>
            </a:extLst>
          </p:cNvPr>
          <p:cNvSpPr txBox="1"/>
          <p:nvPr/>
        </p:nvSpPr>
        <p:spPr>
          <a:xfrm>
            <a:off x="1489771" y="5755290"/>
            <a:ext cx="27263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向量投射示意圖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A0528D-2792-B60A-E14E-77BA38FE8F46}"/>
              </a:ext>
            </a:extLst>
          </p:cNvPr>
          <p:cNvSpPr txBox="1"/>
          <p:nvPr/>
        </p:nvSpPr>
        <p:spPr>
          <a:xfrm>
            <a:off x="6352673" y="1415370"/>
            <a:ext cx="429286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模型的降維度向量投射圖</a:t>
            </a:r>
            <a:endParaRPr lang="zh-TW" altLang="en-US" sz="2800" b="1" dirty="0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形 31" descr="返回 以實心填滿">
            <a:extLst>
              <a:ext uri="{FF2B5EF4-FFF2-40B4-BE49-F238E27FC236}">
                <a16:creationId xmlns:a16="http://schemas.microsoft.com/office/drawing/2014/main" id="{C33339B1-FB02-EEEC-5918-4C0C1C6EC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83948">
            <a:off x="554062" y="5049500"/>
            <a:ext cx="914400" cy="914400"/>
          </a:xfrm>
          <a:prstGeom prst="rect">
            <a:avLst/>
          </a:prstGeom>
        </p:spPr>
      </p:pic>
      <p:pic>
        <p:nvPicPr>
          <p:cNvPr id="33" name="圖形 32" descr="返回 以實心填滿">
            <a:extLst>
              <a:ext uri="{FF2B5EF4-FFF2-40B4-BE49-F238E27FC236}">
                <a16:creationId xmlns:a16="http://schemas.microsoft.com/office/drawing/2014/main" id="{3E29E165-1766-3863-FE8F-5E107E59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563849">
            <a:off x="10667465" y="1308320"/>
            <a:ext cx="914400" cy="914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9B7135-4A77-8D70-423F-E630469F4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1" r="48132" b="5124"/>
          <a:stretch/>
        </p:blipFill>
        <p:spPr>
          <a:xfrm>
            <a:off x="1417524" y="2682623"/>
            <a:ext cx="2882672" cy="28300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8FC50F3-3BBC-ADDC-43FD-DAD7E2B87B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83" t="7340" b="13727"/>
          <a:stretch/>
        </p:blipFill>
        <p:spPr>
          <a:xfrm>
            <a:off x="5532407" y="2173152"/>
            <a:ext cx="6389188" cy="384820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D9E264A-C369-03F0-AB90-A4C816AA3166}"/>
              </a:ext>
            </a:extLst>
          </p:cNvPr>
          <p:cNvSpPr txBox="1"/>
          <p:nvPr/>
        </p:nvSpPr>
        <p:spPr>
          <a:xfrm>
            <a:off x="1417063" y="1445756"/>
            <a:ext cx="2861546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詞語轉換為數學向量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捕捉詞語的語義關係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詞語相似度計算</a:t>
            </a: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07587232-D5BF-8B3A-BCD1-A9CD76A29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537275"/>
              </p:ext>
            </p:extLst>
          </p:nvPr>
        </p:nvGraphicFramePr>
        <p:xfrm>
          <a:off x="363918" y="193849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A4CACA07-05D6-CDFD-08A7-2F150897D956}"/>
              </a:ext>
            </a:extLst>
          </p:cNvPr>
          <p:cNvSpPr txBox="1"/>
          <p:nvPr/>
        </p:nvSpPr>
        <p:spPr>
          <a:xfrm>
            <a:off x="5622208" y="6078231"/>
            <a:ext cx="62095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sz="2800" b="1" dirty="0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是使用</a:t>
            </a:r>
            <a:r>
              <a:rPr lang="en-US" altLang="zh-TW" sz="2800" b="1" dirty="0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wiki</a:t>
            </a:r>
            <a:r>
              <a:rPr lang="zh-TW" altLang="en-US" sz="2800" b="1" dirty="0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字典作為資料庫訓練的</a:t>
            </a:r>
          </a:p>
        </p:txBody>
      </p:sp>
    </p:spTree>
    <p:extLst>
      <p:ext uri="{BB962C8B-B14F-4D97-AF65-F5344CB8AC3E}">
        <p14:creationId xmlns:p14="http://schemas.microsoft.com/office/powerpoint/2010/main" val="38572373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4F1AAAB-156C-75F9-5197-0E6403742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54"/>
          <a:stretch/>
        </p:blipFill>
        <p:spPr>
          <a:xfrm>
            <a:off x="260550" y="1901056"/>
            <a:ext cx="5674982" cy="4550795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2E3D9DB0-AE5C-2316-0E02-A92F5A9E8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F9F4E4D-A10F-DFFA-C46E-C90E8502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089" y="316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865477-235F-332A-9480-A00598494740}"/>
              </a:ext>
            </a:extLst>
          </p:cNvPr>
          <p:cNvSpPr txBox="1"/>
          <p:nvPr/>
        </p:nvSpPr>
        <p:spPr>
          <a:xfrm>
            <a:off x="257487" y="6177135"/>
            <a:ext cx="589654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 i="0">
                <a:solidFill>
                  <a:srgbClr val="5034C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所有課程與部門的向量降維度投射圖</a:t>
            </a:r>
            <a:endParaRPr lang="zh-TW" altLang="en-US" sz="2800" b="1">
              <a:solidFill>
                <a:srgbClr val="5034C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97328842-9726-F93F-B1B8-3751093F2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84"/>
          <a:stretch/>
        </p:blipFill>
        <p:spPr>
          <a:xfrm>
            <a:off x="6154034" y="1943519"/>
            <a:ext cx="5560646" cy="444830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A0528D-2792-B60A-E14E-77BA38FE8F46}"/>
              </a:ext>
            </a:extLst>
          </p:cNvPr>
          <p:cNvSpPr txBox="1"/>
          <p:nvPr/>
        </p:nvSpPr>
        <p:spPr>
          <a:xfrm>
            <a:off x="6605524" y="1420299"/>
            <a:ext cx="410311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資料分析部門</a:t>
            </a:r>
            <a:r>
              <a:rPr lang="en-US" altLang="zh-TW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>
                <a:solidFill>
                  <a:srgbClr val="5034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目標課程</a:t>
            </a:r>
          </a:p>
        </p:txBody>
      </p:sp>
      <p:pic>
        <p:nvPicPr>
          <p:cNvPr id="32" name="圖形 31" descr="返回 以實心填滿">
            <a:extLst>
              <a:ext uri="{FF2B5EF4-FFF2-40B4-BE49-F238E27FC236}">
                <a16:creationId xmlns:a16="http://schemas.microsoft.com/office/drawing/2014/main" id="{C33339B1-FB02-EEEC-5918-4C0C1C6EC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29954">
            <a:off x="189354" y="5143694"/>
            <a:ext cx="914400" cy="914400"/>
          </a:xfrm>
          <a:prstGeom prst="rect">
            <a:avLst/>
          </a:prstGeom>
        </p:spPr>
      </p:pic>
      <p:pic>
        <p:nvPicPr>
          <p:cNvPr id="33" name="圖形 32" descr="返回 以實心填滿">
            <a:extLst>
              <a:ext uri="{FF2B5EF4-FFF2-40B4-BE49-F238E27FC236}">
                <a16:creationId xmlns:a16="http://schemas.microsoft.com/office/drawing/2014/main" id="{3E29E165-1766-3863-FE8F-5E107E590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63849">
            <a:off x="10702930" y="1193187"/>
            <a:ext cx="914400" cy="9144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1049D08-87C2-2180-B9CD-1C8FF4605B48}"/>
              </a:ext>
            </a:extLst>
          </p:cNvPr>
          <p:cNvSpPr txBox="1"/>
          <p:nvPr/>
        </p:nvSpPr>
        <p:spPr>
          <a:xfrm>
            <a:off x="369217" y="769170"/>
            <a:ext cx="850467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600" b="1">
                <a:latin typeface="微軟正黑體"/>
                <a:ea typeface="微軟正黑體"/>
              </a:rPr>
              <a:t>Word2vec </a:t>
            </a:r>
            <a:r>
              <a:rPr lang="zh-TW" altLang="en-US" sz="3600" b="1">
                <a:latin typeface="微軟正黑體"/>
                <a:ea typeface="微軟正黑體"/>
              </a:rPr>
              <a:t>技術介紹</a:t>
            </a:r>
            <a:endParaRPr lang="en-US" altLang="zh-TW" sz="3600" b="1">
              <a:latin typeface="微軟正黑體"/>
              <a:ea typeface="微軟正黑體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BE8F7A19-E036-352B-E121-4BACE4510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資料庫圖表 24">
            <a:extLst>
              <a:ext uri="{FF2B5EF4-FFF2-40B4-BE49-F238E27FC236}">
                <a16:creationId xmlns:a16="http://schemas.microsoft.com/office/drawing/2014/main" id="{BF556886-25B7-026D-F7FA-D3CCA4D08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378819"/>
              </p:ext>
            </p:extLst>
          </p:nvPr>
        </p:nvGraphicFramePr>
        <p:xfrm>
          <a:off x="363918" y="193849"/>
          <a:ext cx="81280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190537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FE4A2574EF0A114384A9F2992A48A5BE" ma:contentTypeVersion="14" ma:contentTypeDescription="建立新的文件。" ma:contentTypeScope="" ma:versionID="e484f14513288583355c6a6900fd56ab">
  <xsd:schema xmlns:xsd="http://www.w3.org/2001/XMLSchema" xmlns:xs="http://www.w3.org/2001/XMLSchema" xmlns:p="http://schemas.microsoft.com/office/2006/metadata/properties" xmlns:ns3="9011ae9f-5e7b-4cc7-8b06-842594679e87" xmlns:ns4="0e410689-dd1a-429d-99c0-cd7ff56f0c0f" targetNamespace="http://schemas.microsoft.com/office/2006/metadata/properties" ma:root="true" ma:fieldsID="c52e4444d2381f5cf50bbd96532652a0" ns3:_="" ns4:_="">
    <xsd:import namespace="9011ae9f-5e7b-4cc7-8b06-842594679e87"/>
    <xsd:import namespace="0e410689-dd1a-429d-99c0-cd7ff56f0c0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11ae9f-5e7b-4cc7-8b06-842594679e8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410689-dd1a-429d-99c0-cd7ff56f0c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011ae9f-5e7b-4cc7-8b06-842594679e87" xsi:nil="true"/>
  </documentManagement>
</p:properties>
</file>

<file path=customXml/itemProps1.xml><?xml version="1.0" encoding="utf-8"?>
<ds:datastoreItem xmlns:ds="http://schemas.openxmlformats.org/officeDocument/2006/customXml" ds:itemID="{679F4BFA-10C4-463B-A6CA-7F4ABFF6FE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16CE8C-3D9C-4E39-A8BE-E2DC83299A97}">
  <ds:schemaRefs>
    <ds:schemaRef ds:uri="0e410689-dd1a-429d-99c0-cd7ff56f0c0f"/>
    <ds:schemaRef ds:uri="9011ae9f-5e7b-4cc7-8b06-842594679e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39BAF9-F47C-470F-8B91-E035D2AF9EF9}">
  <ds:schemaRefs>
    <ds:schemaRef ds:uri="http://purl.org/dc/dcmitype/"/>
    <ds:schemaRef ds:uri="9011ae9f-5e7b-4cc7-8b06-842594679e87"/>
    <ds:schemaRef ds:uri="http://schemas.microsoft.com/office/2006/documentManagement/types"/>
    <ds:schemaRef ds:uri="http://www.w3.org/XML/1998/namespace"/>
    <ds:schemaRef ds:uri="0e410689-dd1a-429d-99c0-cd7ff56f0c0f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1302</Words>
  <Application>Microsoft Office PowerPoint</Application>
  <PresentationFormat>寬螢幕</PresentationFormat>
  <Paragraphs>281</Paragraphs>
  <Slides>31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4" baseType="lpstr">
      <vt:lpstr>Chewy</vt:lpstr>
      <vt:lpstr>Microsoft YaHei</vt:lpstr>
      <vt:lpstr>Microsoft JhengHei</vt:lpstr>
      <vt:lpstr>Microsoft JhengHei</vt:lpstr>
      <vt:lpstr>微軟正黑體 </vt:lpstr>
      <vt:lpstr>微軟正黑體 Light</vt:lpstr>
      <vt:lpstr>Arial</vt:lpstr>
      <vt:lpstr>Calibri</vt:lpstr>
      <vt:lpstr>Calibri Light</vt:lpstr>
      <vt:lpstr>Helvetica</vt:lpstr>
      <vt:lpstr>Verdana</vt:lpstr>
      <vt:lpstr>Wingdings</vt:lpstr>
      <vt:lpstr>Office 佈景主題</vt:lpstr>
      <vt:lpstr>08/29/2024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AD20 YAChen3</dc:creator>
  <cp:lastModifiedBy>AD10 WCHuang8</cp:lastModifiedBy>
  <cp:revision>49</cp:revision>
  <dcterms:created xsi:type="dcterms:W3CDTF">2021-07-07T16:06:06Z</dcterms:created>
  <dcterms:modified xsi:type="dcterms:W3CDTF">2024-08-28T09:42:39Z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0x010100FE4A2574EF0A114384A9F2992A48A5BE</vt:lpwstr>
  </property>
</Properties>
</file>